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Verdana" panose="020B060403050404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A167DB-CB8F-4993-B35F-8238A6B12F2F}">
  <a:tblStyle styleId="{90A167DB-CB8F-4993-B35F-8238A6B12F2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5cfe537d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5cfe537d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peptide screen, we generated tau peptides some WT, some with PTMs implicated in early stages of AD/PD. We had 67 a-syn and 76 tau</a:t>
            </a:r>
            <a:endParaRPr/>
          </a:p>
          <a:p>
            <a:pPr marL="0" lvl="0" indent="0" algn="l" rtl="0">
              <a:spcBef>
                <a:spcPts val="0"/>
              </a:spcBef>
              <a:spcAft>
                <a:spcPts val="0"/>
              </a:spcAft>
              <a:buNone/>
            </a:pPr>
            <a:endParaRPr/>
          </a:p>
          <a:p>
            <a:pPr marL="457200" lvl="0" indent="-298450" algn="l" rtl="0">
              <a:spcBef>
                <a:spcPts val="0"/>
              </a:spcBef>
              <a:spcAft>
                <a:spcPts val="0"/>
              </a:spcAft>
              <a:buClr>
                <a:schemeClr val="dk1"/>
              </a:buClr>
              <a:buSzPts val="1100"/>
              <a:buChar char="●"/>
            </a:pPr>
            <a:r>
              <a:rPr lang="en">
                <a:solidFill>
                  <a:schemeClr val="dk1"/>
                </a:solidFill>
              </a:rPr>
              <a:t>phosphorylated sequences seem to induce more freq immune responses in both PD/cntl subjects for some of the peptides they tested.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5cfe537d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c5cfe537d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While we waited on getting the peptide binding assay to work, we ran the peptides through MHC II binding prediction programs online.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 used </a:t>
            </a:r>
            <a:r>
              <a:rPr lang="en" sz="1500" b="1">
                <a:solidFill>
                  <a:schemeClr val="dk1"/>
                </a:solidFill>
                <a:latin typeface="Verdana"/>
                <a:ea typeface="Verdana"/>
                <a:cs typeface="Verdana"/>
                <a:sym typeface="Verdana"/>
              </a:rPr>
              <a:t>NetMHCIIpan 4.0</a:t>
            </a:r>
            <a:r>
              <a:rPr lang="en">
                <a:solidFill>
                  <a:schemeClr val="dk1"/>
                </a:solidFill>
              </a:rPr>
              <a:t> to predict binding affinity for 04:01 and 04:05 and our tau peptides. </a:t>
            </a:r>
            <a:endParaRPr>
              <a:solidFill>
                <a:schemeClr val="dk1"/>
              </a:solidFill>
            </a:endParaRPr>
          </a:p>
          <a:p>
            <a:pPr marL="914400" lvl="0" indent="-298450" algn="l" rtl="0">
              <a:lnSpc>
                <a:spcPct val="115000"/>
              </a:lnSpc>
              <a:spcBef>
                <a:spcPts val="0"/>
              </a:spcBef>
              <a:spcAft>
                <a:spcPts val="0"/>
              </a:spcAft>
              <a:buClr>
                <a:schemeClr val="dk1"/>
              </a:buClr>
              <a:buSzPts val="1100"/>
              <a:buChar char="-"/>
            </a:pPr>
            <a:r>
              <a:rPr lang="en">
                <a:solidFill>
                  <a:schemeClr val="dk1"/>
                </a:solidFill>
              </a:rPr>
              <a:t>Pretty accurate predictors of DR binding. combines experimental ligand binding affinity data for a subset of peptides with a machine-learning strategy (instead of just one) (Reynisson 2020) to predict which peptides would bind well to 04:01 but not to 04:05. </a:t>
            </a:r>
            <a:endParaRPr>
              <a:solidFill>
                <a:schemeClr val="dk1"/>
              </a:solidFill>
            </a:endParaRPr>
          </a:p>
          <a:p>
            <a:pPr marL="914400" lvl="0" indent="-298450" algn="l" rtl="0">
              <a:lnSpc>
                <a:spcPct val="115000"/>
              </a:lnSpc>
              <a:spcBef>
                <a:spcPts val="0"/>
              </a:spcBef>
              <a:spcAft>
                <a:spcPts val="0"/>
              </a:spcAft>
              <a:buClr>
                <a:schemeClr val="dk1"/>
              </a:buClr>
              <a:buSzPts val="1100"/>
              <a:buChar char="-"/>
            </a:pPr>
            <a:r>
              <a:rPr lang="en">
                <a:solidFill>
                  <a:schemeClr val="dk1"/>
                </a:solidFill>
              </a:rPr>
              <a:t>There was a list of 26 peptides that were predicted to bind according to the thresholds I set to determine strong/weak binders. But generally there isn’t a huge difference between predicted binding affinity for 04:01 vs 04:05, so we really need to do experiments to determine which peptides bind 4:01 and activate T cells.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c71b9d764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c71b9d764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c71b9d7648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c71b9d764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5cfe537d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5cfe537d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results from our in vitro peptide binding experiments. </a:t>
            </a:r>
            <a:endParaRPr/>
          </a:p>
          <a:p>
            <a:pPr marL="0" lvl="0" indent="0" algn="l" rtl="0">
              <a:spcBef>
                <a:spcPts val="0"/>
              </a:spcBef>
              <a:spcAft>
                <a:spcPts val="0"/>
              </a:spcAft>
              <a:buNone/>
            </a:pPr>
            <a:endParaRPr/>
          </a:p>
          <a:p>
            <a:pPr marL="0" lvl="0" indent="0" algn="l" rtl="0">
              <a:spcBef>
                <a:spcPts val="0"/>
              </a:spcBef>
              <a:spcAft>
                <a:spcPts val="0"/>
              </a:spcAft>
              <a:buNone/>
            </a:pPr>
            <a:r>
              <a:rPr lang="en"/>
              <a:t>Guo tested the a-syn peptides with 04:01 and found a few strongly binding peptides. The y axis shows how much bio-GAD is bound to DR04:01 (compared to a + cntl with no tau and just bio-GAD). The less the </a:t>
            </a:r>
            <a:r>
              <a:rPr lang="en">
                <a:solidFill>
                  <a:schemeClr val="dk1"/>
                </a:solidFill>
              </a:rPr>
              <a:t>bio-GAD, the more we can assume the competing tau peptide displaced GAD to bind DR in its place.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5cfe537d7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5cfe537d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pS129 and pY125 seem to decrease binding of a-syn to HLA-DR04:01, and it seems S129 and Y125 are important for strong binding to HLA.</a:t>
            </a:r>
            <a:endParaRPr/>
          </a:p>
          <a:p>
            <a:pPr marL="0" lvl="0" indent="0" algn="l" rtl="0">
              <a:spcBef>
                <a:spcPts val="0"/>
              </a:spcBef>
              <a:spcAft>
                <a:spcPts val="0"/>
              </a:spcAft>
              <a:buNone/>
            </a:pPr>
            <a:endParaRPr/>
          </a:p>
          <a:p>
            <a:pPr marL="0" lvl="0" indent="0" algn="l" rtl="0">
              <a:spcBef>
                <a:spcPts val="0"/>
              </a:spcBef>
              <a:spcAft>
                <a:spcPts val="0"/>
              </a:spcAft>
              <a:buNone/>
            </a:pPr>
            <a:r>
              <a:rPr lang="en"/>
              <a:t>(GAD = competing protein w/ high affinity for HLA)</a:t>
            </a:r>
            <a:endParaRPr/>
          </a:p>
          <a:p>
            <a:pPr marL="0" lvl="0" indent="0" algn="l" rtl="0">
              <a:spcBef>
                <a:spcPts val="0"/>
              </a:spcBef>
              <a:spcAft>
                <a:spcPts val="0"/>
              </a:spcAft>
              <a:buNone/>
            </a:pPr>
            <a:endParaRPr/>
          </a:p>
          <a:p>
            <a:pPr marL="0" lvl="0" indent="0" algn="l" rtl="0">
              <a:spcBef>
                <a:spcPts val="0"/>
              </a:spcBef>
              <a:spcAft>
                <a:spcPts val="0"/>
              </a:spcAft>
              <a:buNone/>
            </a:pPr>
            <a:r>
              <a:rPr lang="en"/>
              <a:t>Y= tyrosine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c71b9d7648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c71b9d764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my results for tau. I also found a select few tau peptides that bound strongly. </a:t>
            </a:r>
            <a:endParaRPr/>
          </a:p>
          <a:p>
            <a:pPr marL="0" lvl="0" indent="0" algn="l" rtl="0">
              <a:spcBef>
                <a:spcPts val="0"/>
              </a:spcBef>
              <a:spcAft>
                <a:spcPts val="0"/>
              </a:spcAft>
              <a:buNone/>
            </a:pPr>
            <a:endParaRPr/>
          </a:p>
          <a:p>
            <a:pPr marL="0" lvl="0" indent="0" algn="l" rtl="0">
              <a:spcBef>
                <a:spcPts val="0"/>
              </a:spcBef>
              <a:spcAft>
                <a:spcPts val="0"/>
              </a:spcAft>
              <a:buNone/>
            </a:pPr>
            <a:r>
              <a:rPr lang="en"/>
              <a:t>1:400</a:t>
            </a:r>
            <a:endParaRPr/>
          </a:p>
          <a:p>
            <a:pPr marL="0" lvl="0" indent="0" algn="l" rtl="0">
              <a:spcBef>
                <a:spcPts val="0"/>
              </a:spcBef>
              <a:spcAft>
                <a:spcPts val="0"/>
              </a:spcAft>
              <a:buNone/>
            </a:pPr>
            <a:r>
              <a:rPr lang="en"/>
              <a:t>bio-GAD: tau peptide</a:t>
            </a:r>
            <a:endParaRPr/>
          </a:p>
          <a:p>
            <a:pPr marL="0" lvl="0" indent="0" algn="l" rtl="0">
              <a:spcBef>
                <a:spcPts val="0"/>
              </a:spcBef>
              <a:spcAft>
                <a:spcPts val="0"/>
              </a:spcAft>
              <a:buNone/>
            </a:pPr>
            <a:endParaRPr/>
          </a:p>
          <a:p>
            <a:pPr marL="0" lvl="0" indent="0" algn="l" rtl="0">
              <a:spcBef>
                <a:spcPts val="0"/>
              </a:spcBef>
              <a:spcAft>
                <a:spcPts val="0"/>
              </a:spcAft>
              <a:buNone/>
            </a:pPr>
            <a:r>
              <a:rPr lang="en"/>
              <a:t>Seems like the following peptides bind well: </a:t>
            </a:r>
            <a:endParaRPr/>
          </a:p>
          <a:p>
            <a:pPr marL="457200" lvl="0" indent="-298450" algn="l" rtl="0">
              <a:spcBef>
                <a:spcPts val="0"/>
              </a:spcBef>
              <a:spcAft>
                <a:spcPts val="0"/>
              </a:spcAft>
              <a:buSzPts val="1100"/>
              <a:buChar char="-"/>
            </a:pPr>
            <a:r>
              <a:rPr lang="en"/>
              <a:t>1</a:t>
            </a:r>
            <a:endParaRPr/>
          </a:p>
          <a:p>
            <a:pPr marL="457200" lvl="0" indent="-298450" algn="l" rtl="0">
              <a:spcBef>
                <a:spcPts val="0"/>
              </a:spcBef>
              <a:spcAft>
                <a:spcPts val="0"/>
              </a:spcAft>
              <a:buSzPts val="1100"/>
              <a:buChar char="-"/>
            </a:pPr>
            <a:r>
              <a:rPr lang="en"/>
              <a:t>425</a:t>
            </a:r>
            <a:endParaRPr/>
          </a:p>
          <a:p>
            <a:pPr marL="457200" lvl="0" indent="-298450" algn="l" rtl="0">
              <a:spcBef>
                <a:spcPts val="0"/>
              </a:spcBef>
              <a:spcAft>
                <a:spcPts val="0"/>
              </a:spcAft>
              <a:buSzPts val="1100"/>
              <a:buChar char="-"/>
            </a:pPr>
            <a:r>
              <a:rPr lang="en"/>
              <a:t>25</a:t>
            </a:r>
            <a:endParaRPr/>
          </a:p>
          <a:p>
            <a:pPr marL="457200" lvl="0" indent="-298450" algn="l" rtl="0">
              <a:spcBef>
                <a:spcPts val="0"/>
              </a:spcBef>
              <a:spcAft>
                <a:spcPts val="0"/>
              </a:spcAft>
              <a:buSzPts val="1100"/>
              <a:buChar char="-"/>
            </a:pPr>
            <a:r>
              <a:rPr lang="en"/>
              <a:t>369</a:t>
            </a: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71b9d7648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71b9d764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is a continuation of the peptides, with strongly binding a-syn peptides and non-bio GAD as extra negative controls.</a:t>
            </a:r>
            <a:endParaRPr>
              <a:solidFill>
                <a:schemeClr val="dk1"/>
              </a:solidFill>
            </a:endParaRPr>
          </a:p>
          <a:p>
            <a:pPr marL="0" lvl="0" indent="0" algn="l" rtl="0">
              <a:spcBef>
                <a:spcPts val="0"/>
              </a:spcBef>
              <a:spcAft>
                <a:spcPts val="0"/>
              </a:spcAft>
              <a:buNone/>
            </a:pPr>
            <a:r>
              <a:rPr lang="en">
                <a:solidFill>
                  <a:schemeClr val="dk1"/>
                </a:solidFill>
              </a:rPr>
              <a:t>1:400</a:t>
            </a:r>
            <a:endParaRPr>
              <a:solidFill>
                <a:schemeClr val="dk1"/>
              </a:solidFill>
            </a:endParaRPr>
          </a:p>
          <a:p>
            <a:pPr marL="0" lvl="0" indent="0" algn="l" rtl="0">
              <a:spcBef>
                <a:spcPts val="0"/>
              </a:spcBef>
              <a:spcAft>
                <a:spcPts val="0"/>
              </a:spcAft>
              <a:buNone/>
            </a:pPr>
            <a:r>
              <a:rPr lang="en">
                <a:solidFill>
                  <a:schemeClr val="dk1"/>
                </a:solidFill>
              </a:rPr>
              <a:t>bio-GAD: tau peptide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9c5275a0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9c5275a0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Guo and I did separate assays for tau and had fairly similar results; this shows our combined data and it seems tau 1, 25, 369, and 425 bind the best to DR04:01. </a:t>
            </a:r>
            <a:endParaRPr/>
          </a:p>
          <a:p>
            <a:pPr marL="0" lvl="0" indent="0" algn="l" rtl="0">
              <a:spcBef>
                <a:spcPts val="0"/>
              </a:spcBef>
              <a:spcAft>
                <a:spcPts val="0"/>
              </a:spcAft>
              <a:buNone/>
            </a:pPr>
            <a:r>
              <a:rPr lang="en"/>
              <a:t>It’s good to note that these results are based on tau’s ability to displace a very strongly binding protein- GAD, which was even predicted to be an ultra strong binder using the online prediction program.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787fc577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787fc577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FF0000"/>
                </a:solidFill>
                <a:latin typeface="Calibri"/>
                <a:ea typeface="Calibri"/>
                <a:cs typeface="Calibri"/>
                <a:sym typeface="Calibri"/>
              </a:rPr>
              <a:t>These peptides didn’t have phos counterparts, so it’s hard to compare and figure out the most important binders like we did w/ a-syn.</a:t>
            </a:r>
            <a:endParaRPr sz="1200">
              <a:solidFill>
                <a:srgbClr val="FF0000"/>
              </a:solidFill>
              <a:latin typeface="Calibri"/>
              <a:ea typeface="Calibri"/>
              <a:cs typeface="Calibri"/>
              <a:sym typeface="Calibri"/>
            </a:endParaRPr>
          </a:p>
          <a:p>
            <a:pPr marL="0" lvl="0" indent="0" algn="l" rtl="0">
              <a:spcBef>
                <a:spcPts val="0"/>
              </a:spcBef>
              <a:spcAft>
                <a:spcPts val="0"/>
              </a:spcAft>
              <a:buNone/>
            </a:pPr>
            <a:r>
              <a:rPr lang="en"/>
              <a:t>RED: pockets of the binding core (1, 4, 6, 9) that are part of the MHC II binding groove and bind HLA. </a:t>
            </a:r>
            <a:r>
              <a:rPr lang="en">
                <a:solidFill>
                  <a:schemeClr val="dk1"/>
                </a:solidFill>
              </a:rPr>
              <a:t>This core region interaction largely determines binding affinity and specificity. But aa residues flanking the core region also make contact with the MHC molecule outside of the binding groove, and contribute to MHC-peptide interaction (Wang 2008). </a:t>
            </a:r>
            <a:endParaRPr/>
          </a:p>
          <a:p>
            <a:pPr marL="0" lvl="0" indent="0" algn="l" rtl="0">
              <a:spcBef>
                <a:spcPts val="0"/>
              </a:spcBef>
              <a:spcAft>
                <a:spcPts val="0"/>
              </a:spcAft>
              <a:buNone/>
            </a:pPr>
            <a:endParaRPr/>
          </a:p>
          <a:p>
            <a:pPr marL="0" lvl="0" indent="0" algn="l" rtl="0">
              <a:spcBef>
                <a:spcPts val="0"/>
              </a:spcBef>
              <a:spcAft>
                <a:spcPts val="0"/>
              </a:spcAft>
              <a:buNone/>
            </a:pPr>
            <a:r>
              <a:rPr lang="en"/>
              <a:t>It seems like there could characteristics like P1/9 residues of strong binders being neutral, but P4/6 seem to vary in polarity or charge. (ex: P4 = </a:t>
            </a:r>
            <a:r>
              <a:rPr lang="en" sz="1200">
                <a:solidFill>
                  <a:srgbClr val="FF0000"/>
                </a:solidFill>
                <a:latin typeface="Calibri"/>
                <a:ea typeface="Calibri"/>
                <a:cs typeface="Calibri"/>
                <a:sym typeface="Calibri"/>
              </a:rPr>
              <a:t>all charged/polar except M, P6 = D is polar, others neutral) </a:t>
            </a:r>
            <a:endParaRPr sz="1200">
              <a:solidFill>
                <a:srgbClr val="FF0000"/>
              </a:solidFill>
              <a:latin typeface="Calibri"/>
              <a:ea typeface="Calibri"/>
              <a:cs typeface="Calibri"/>
              <a:sym typeface="Calibri"/>
            </a:endParaRPr>
          </a:p>
          <a:p>
            <a:pPr marL="0" lvl="0" indent="0" algn="l" rtl="0">
              <a:spcBef>
                <a:spcPts val="0"/>
              </a:spcBef>
              <a:spcAft>
                <a:spcPts val="0"/>
              </a:spcAft>
              <a:buNone/>
            </a:pPr>
            <a:endParaRPr sz="1200">
              <a:solidFill>
                <a:srgbClr val="FF0000"/>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5cfe537d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5cfe537d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latin typeface="Roboto"/>
                <a:ea typeface="Roboto"/>
                <a:cs typeface="Roboto"/>
                <a:sym typeface="Roboto"/>
              </a:rPr>
              <a:t>Basics of some of the neurodegenerative disorders our project relates to. </a:t>
            </a:r>
            <a:endParaRPr sz="1000">
              <a:solidFill>
                <a:srgbClr val="333333"/>
              </a:solidFill>
              <a:latin typeface="Roboto"/>
              <a:ea typeface="Roboto"/>
              <a:cs typeface="Roboto"/>
              <a:sym typeface="Roboto"/>
            </a:endParaRPr>
          </a:p>
          <a:p>
            <a:pPr marL="0" lvl="0" indent="0" algn="l" rtl="0">
              <a:spcBef>
                <a:spcPts val="0"/>
              </a:spcBef>
              <a:spcAft>
                <a:spcPts val="0"/>
              </a:spcAft>
              <a:buNone/>
            </a:pPr>
            <a:endParaRPr sz="1000">
              <a:solidFill>
                <a:srgbClr val="333333"/>
              </a:solidFill>
              <a:latin typeface="Roboto"/>
              <a:ea typeface="Roboto"/>
              <a:cs typeface="Roboto"/>
              <a:sym typeface="Roboto"/>
            </a:endParaRPr>
          </a:p>
          <a:p>
            <a:pPr marL="0" lvl="0" indent="0" algn="l" rtl="0">
              <a:spcBef>
                <a:spcPts val="0"/>
              </a:spcBef>
              <a:spcAft>
                <a:spcPts val="0"/>
              </a:spcAft>
              <a:buNone/>
            </a:pPr>
            <a:r>
              <a:rPr lang="en" sz="1000">
                <a:solidFill>
                  <a:srgbClr val="333333"/>
                </a:solidFill>
                <a:latin typeface="Roboto"/>
                <a:ea typeface="Roboto"/>
                <a:cs typeface="Roboto"/>
                <a:sym typeface="Roboto"/>
              </a:rPr>
              <a:t>AD is characterized by the presence of extracellular amyloid plaques made of Aβ peptides and intracellular NFTs made from hyperphosphorylated tau. Tau pathology generally happens after a-beta plaque formation and tau tangle and pTau levels are the most correlated with disease progression and cognitive deficits.</a:t>
            </a:r>
            <a:endParaRPr sz="1000">
              <a:solidFill>
                <a:srgbClr val="333333"/>
              </a:solidFill>
              <a:latin typeface="Roboto"/>
              <a:ea typeface="Roboto"/>
              <a:cs typeface="Roboto"/>
              <a:sym typeface="Roboto"/>
            </a:endParaRPr>
          </a:p>
          <a:p>
            <a:pPr marL="0" lvl="0" indent="0" algn="l" rtl="0">
              <a:spcBef>
                <a:spcPts val="0"/>
              </a:spcBef>
              <a:spcAft>
                <a:spcPts val="0"/>
              </a:spcAft>
              <a:buNone/>
            </a:pPr>
            <a:endParaRPr sz="1000">
              <a:solidFill>
                <a:srgbClr val="333333"/>
              </a:solidFill>
              <a:latin typeface="Roboto"/>
              <a:ea typeface="Roboto"/>
              <a:cs typeface="Roboto"/>
              <a:sym typeface="Roboto"/>
            </a:endParaRPr>
          </a:p>
          <a:p>
            <a:pPr marL="0" lvl="0" indent="0" algn="l" rtl="0">
              <a:spcBef>
                <a:spcPts val="0"/>
              </a:spcBef>
              <a:spcAft>
                <a:spcPts val="0"/>
              </a:spcAft>
              <a:buNone/>
            </a:pPr>
            <a:r>
              <a:rPr lang="en" sz="1000">
                <a:solidFill>
                  <a:srgbClr val="333333"/>
                </a:solidFill>
                <a:latin typeface="Roboto"/>
                <a:ea typeface="Roboto"/>
                <a:cs typeface="Roboto"/>
                <a:sym typeface="Roboto"/>
              </a:rPr>
              <a:t>These plaques and tangles lead to dysfunction of neurons among other neural cell types, and lead to neuronal death. You can see in comparing healthy brain w/ AD brain, there are enlarged ventricles and loss of HC/cortical grey matter in AD brains (which is why we observe memory deficits as one of the most prominent features of the disease).</a:t>
            </a:r>
            <a:endParaRPr sz="1000">
              <a:solidFill>
                <a:srgbClr val="333333"/>
              </a:solidFill>
              <a:latin typeface="Roboto"/>
              <a:ea typeface="Roboto"/>
              <a:cs typeface="Roboto"/>
              <a:sym typeface="Roboto"/>
            </a:endParaRPr>
          </a:p>
          <a:p>
            <a:pPr marL="0" lvl="0" indent="0" algn="l" rtl="0">
              <a:spcBef>
                <a:spcPts val="0"/>
              </a:spcBef>
              <a:spcAft>
                <a:spcPts val="0"/>
              </a:spcAft>
              <a:buNone/>
            </a:pPr>
            <a:endParaRPr sz="1000">
              <a:solidFill>
                <a:srgbClr val="333333"/>
              </a:solidFill>
              <a:latin typeface="Roboto"/>
              <a:ea typeface="Roboto"/>
              <a:cs typeface="Roboto"/>
              <a:sym typeface="Roboto"/>
            </a:endParaRPr>
          </a:p>
          <a:p>
            <a:pPr marL="0" lvl="0" indent="0" algn="l" rtl="0">
              <a:spcBef>
                <a:spcPts val="0"/>
              </a:spcBef>
              <a:spcAft>
                <a:spcPts val="0"/>
              </a:spcAft>
              <a:buNone/>
            </a:pPr>
            <a:r>
              <a:rPr lang="en" sz="1000">
                <a:solidFill>
                  <a:srgbClr val="333333"/>
                </a:solidFill>
                <a:latin typeface="Roboto"/>
                <a:ea typeface="Roboto"/>
                <a:cs typeface="Roboto"/>
                <a:sym typeface="Roboto"/>
              </a:rPr>
              <a:t>Inflammation is observed in AD patients (both in the CNS and in the periphery); activated MG are widely seen in AD post-mortem tissue, as well as in PET/MRI imaging. Inflam cytokine levels in Plasma and in peripheral tissues/organs like the gut are also higher in AD patients. Although it’s not clear what drives systemic inflammation and how this inflammation is connected to neurodegenerative processes, neuroinflammation in response to plaques/tangles is mainly driven by the innate immune cells of the brain- MG, although peripheral macrophage infiltration through the compromised BBB has also been observed.</a:t>
            </a:r>
            <a:endParaRPr sz="1000">
              <a:solidFill>
                <a:srgbClr val="333333"/>
              </a:solidFill>
              <a:latin typeface="Roboto"/>
              <a:ea typeface="Roboto"/>
              <a:cs typeface="Roboto"/>
              <a:sym typeface="Roboto"/>
            </a:endParaRPr>
          </a:p>
          <a:p>
            <a:pPr marL="0" lvl="0" indent="0" algn="l" rtl="0">
              <a:spcBef>
                <a:spcPts val="0"/>
              </a:spcBef>
              <a:spcAft>
                <a:spcPts val="0"/>
              </a:spcAft>
              <a:buNone/>
            </a:pPr>
            <a:endParaRPr sz="1000">
              <a:solidFill>
                <a:srgbClr val="333333"/>
              </a:solidFill>
              <a:latin typeface="Roboto"/>
              <a:ea typeface="Roboto"/>
              <a:cs typeface="Roboto"/>
              <a:sym typeface="Roboto"/>
            </a:endParaRPr>
          </a:p>
          <a:p>
            <a:pPr marL="0" lvl="0" indent="0" algn="l" rtl="0">
              <a:spcBef>
                <a:spcPts val="0"/>
              </a:spcBef>
              <a:spcAft>
                <a:spcPts val="0"/>
              </a:spcAft>
              <a:buNone/>
            </a:pPr>
            <a:endParaRPr sz="1000">
              <a:solidFill>
                <a:srgbClr val="333333"/>
              </a:solidFill>
              <a:latin typeface="Roboto"/>
              <a:ea typeface="Roboto"/>
              <a:cs typeface="Roboto"/>
              <a:sym typeface="Roboto"/>
            </a:endParaRPr>
          </a:p>
          <a:p>
            <a:pPr marL="0" lvl="0" indent="0" algn="l" rtl="0">
              <a:spcBef>
                <a:spcPts val="0"/>
              </a:spcBef>
              <a:spcAft>
                <a:spcPts val="0"/>
              </a:spcAft>
              <a:buNone/>
            </a:pPr>
            <a:endParaRPr sz="1000">
              <a:solidFill>
                <a:srgbClr val="333333"/>
              </a:solidFill>
              <a:latin typeface="Roboto"/>
              <a:ea typeface="Roboto"/>
              <a:cs typeface="Roboto"/>
              <a:sym typeface="Roboto"/>
            </a:endParaRPr>
          </a:p>
          <a:p>
            <a:pPr marL="0" lvl="0" indent="0" algn="l" rtl="0">
              <a:spcBef>
                <a:spcPts val="0"/>
              </a:spcBef>
              <a:spcAft>
                <a:spcPts val="0"/>
              </a:spcAft>
              <a:buNone/>
            </a:pPr>
            <a:endParaRPr sz="1000">
              <a:solidFill>
                <a:srgbClr val="333333"/>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c71b9d7648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c71b9d7648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tried a few different predictors, and based on the results, I found </a:t>
            </a:r>
            <a:r>
              <a:rPr lang="en">
                <a:solidFill>
                  <a:schemeClr val="dk1"/>
                </a:solidFill>
              </a:rPr>
              <a:t>the MixMHC2 program was the best predictor.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These are the top HLA binders using MixMHC2 program, and all 4 of the top binders were in the top 10 peptides. So maybe we could use this before ordering more peptides.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c9c5275a0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c9c5275a0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list of some of the tau peptides with PTM counterparts. </a:t>
            </a:r>
            <a:endParaRPr/>
          </a:p>
          <a:p>
            <a:pPr marL="0" lvl="0" indent="0" algn="l" rtl="0">
              <a:spcBef>
                <a:spcPts val="0"/>
              </a:spcBef>
              <a:spcAft>
                <a:spcPts val="0"/>
              </a:spcAft>
              <a:buNone/>
            </a:pPr>
            <a:endParaRPr/>
          </a:p>
          <a:p>
            <a:pPr marL="0" lvl="0" indent="0" algn="l" rtl="0">
              <a:spcBef>
                <a:spcPts val="0"/>
              </a:spcBef>
              <a:spcAft>
                <a:spcPts val="0"/>
              </a:spcAft>
              <a:buNone/>
            </a:pPr>
            <a:r>
              <a:rPr lang="en"/>
              <a:t>In most situations, just like with a-syn, PTMs decreased binding affinity to DR, but some PTMs increased binding compared to non-phosphorylated forms. We’re interested in these b/c of our theory that peptides with PTMs aren’t negatively selected against by the thymus, and tau peptides with hyperphosphorylation are the ones that are typically found in AD/PD pathology to make up neurofibrillary tangles. </a:t>
            </a:r>
            <a:endParaRPr/>
          </a:p>
          <a:p>
            <a:pPr marL="0" lvl="0" indent="0" algn="l" rtl="0">
              <a:spcBef>
                <a:spcPts val="0"/>
              </a:spcBef>
              <a:spcAft>
                <a:spcPts val="0"/>
              </a:spcAft>
              <a:buNone/>
            </a:pPr>
            <a:endParaRPr/>
          </a:p>
          <a:p>
            <a:pPr marL="0" lvl="0" indent="0" algn="l" rtl="0">
              <a:spcBef>
                <a:spcPts val="0"/>
              </a:spcBef>
              <a:spcAft>
                <a:spcPts val="0"/>
              </a:spcAft>
              <a:buNone/>
            </a:pPr>
            <a:r>
              <a:rPr lang="en"/>
              <a:t>Ofc, It’s important to note that some PTMs could also enhance TCR binding, since the parts of the binding core that don’t bind HLA bind TCRs, so this isn’t an extensive list of PTMs that could induce T cell responses, and doesn’t give you the whole picture. We would really need the patient PBMC data to know for sure.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5cfe537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5cfe537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main issue we had was that we don’t have non-bio 04:05, so we can’t use our existing peptide binding assay with bio-GAD. </a:t>
            </a:r>
            <a:endParaRPr/>
          </a:p>
          <a:p>
            <a:pPr marL="0" lvl="0" indent="0" algn="l" rtl="0">
              <a:spcBef>
                <a:spcPts val="0"/>
              </a:spcBef>
              <a:spcAft>
                <a:spcPts val="0"/>
              </a:spcAft>
              <a:buNone/>
            </a:pPr>
            <a:endParaRPr/>
          </a:p>
          <a:p>
            <a:pPr marL="0" lvl="0" indent="0" algn="l" rtl="0">
              <a:spcBef>
                <a:spcPts val="0"/>
              </a:spcBef>
              <a:spcAft>
                <a:spcPts val="0"/>
              </a:spcAft>
              <a:buNone/>
            </a:pPr>
            <a:r>
              <a:rPr lang="en"/>
              <a:t>So we have a TR-FRET assay planned (reagents need to come in): </a:t>
            </a:r>
            <a:endParaRPr/>
          </a:p>
          <a:p>
            <a:pPr marL="0" lvl="0" indent="0" algn="l" rtl="0">
              <a:spcBef>
                <a:spcPts val="0"/>
              </a:spcBef>
              <a:spcAft>
                <a:spcPts val="0"/>
              </a:spcAft>
              <a:buNone/>
            </a:pPr>
            <a:r>
              <a:rPr lang="en"/>
              <a:t>We did a binding assay with different DNP-conjugated peptides and found that CMV binds well to both 04:01 and 04:05.</a:t>
            </a:r>
            <a:endParaRPr/>
          </a:p>
          <a:p>
            <a:pPr marL="0" lvl="0" indent="0" algn="l" rtl="0">
              <a:spcBef>
                <a:spcPts val="0"/>
              </a:spcBef>
              <a:spcAft>
                <a:spcPts val="0"/>
              </a:spcAft>
              <a:buNone/>
            </a:pPr>
            <a:r>
              <a:rPr lang="en"/>
              <a:t>DNP-CMV will be the acceptor &amp; bio-DR is the donor; both have fluorophores that need to need to be close in proximity to emit at a detectable wavelength. This allows us to more accurately measure protein binding. And we can use this for bio-DR, which is imp b/c we only have bio-form of 04:05. </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Also ordered bio-CMV to test other non-bio-DR subtypes, and this might give us more trustworthy results, b/c peptides should bind with low/moderate affinity to avoid negative selection in the thymus, so some of the tau peptides that bind DR4:01 IRL might not have bound using our assay b/c GAD is a super strong binder and it’s hard for any peptide to displace it, so using a peptide like CMV that’s still a strong binder but to a lesser degree than GAD (predicted to bind 8-9 times less than GAD) might be a good idea.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5cfe537d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5cfe537d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This is a graph showing the PTMs along the entire length of tau protein in AD patients and control subjects. </a:t>
            </a:r>
            <a:endParaRPr/>
          </a:p>
          <a:p>
            <a:pPr marL="0" lvl="0" indent="0" algn="l" rtl="0">
              <a:spcBef>
                <a:spcPts val="0"/>
              </a:spcBef>
              <a:spcAft>
                <a:spcPts val="0"/>
              </a:spcAft>
              <a:buNone/>
            </a:pPr>
            <a:r>
              <a:rPr lang="en"/>
              <a:t>They found the PTMs known to be associated with cytotoxic tau and AD progression, like AT8, AT180, to be frequent in AD patients, but they also found some new PTMs that are upregulated in AD patients that haven’t really been looked into.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c71b9d7648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c71b9d7648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There are more than 100 PTMs that are associated with tauopathies like AD, PD; we only covered ~18, so maybe we should cover more.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Here are some examples of PTMs that are associated with AD and with the strongly binding tau peptides we’ve identified so far.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It’d be good to have in vivo correlations b/w NFT density and DR4 presence to further support our hypothesis.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5cfe537d7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c5cfe537d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would also be really cool to see if the CD4+ T cells that infiltrate the brain in AD are capable of recognizing tau to help clearance in later stages of AD.</a:t>
            </a:r>
            <a:endParaRPr/>
          </a:p>
          <a:p>
            <a:pPr marL="0" lvl="0" indent="0" algn="l" rtl="0">
              <a:spcBef>
                <a:spcPts val="0"/>
              </a:spcBef>
              <a:spcAft>
                <a:spcPts val="0"/>
              </a:spcAft>
              <a:buNone/>
            </a:pPr>
            <a:endParaRPr/>
          </a:p>
          <a:p>
            <a:pPr marL="0" lvl="0" indent="0" algn="l" rtl="0">
              <a:spcBef>
                <a:spcPts val="0"/>
              </a:spcBef>
              <a:spcAft>
                <a:spcPts val="0"/>
              </a:spcAft>
              <a:buNone/>
            </a:pPr>
            <a:r>
              <a:rPr lang="en"/>
              <a:t>Inspiration from Gate’s paper: </a:t>
            </a:r>
            <a:r>
              <a:rPr lang="en" sz="1050">
                <a:solidFill>
                  <a:srgbClr val="3C4043"/>
                </a:solidFill>
                <a:highlight>
                  <a:srgbClr val="FFFFFF"/>
                </a:highlight>
                <a:latin typeface="Roboto"/>
                <a:ea typeface="Roboto"/>
                <a:cs typeface="Roboto"/>
                <a:sym typeface="Roboto"/>
              </a:rPr>
              <a:t> increased TCR clonality for CD4+ T cells in PD and AD CSF → maybe we can obtain the TCR sequences of the CD4+ T cells?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Once we’ve identified the TCRs that are activated by DR4:01 and peptides (whether they’re a-syn, tau, or something else implicated in AD/PD), we can compare them with the TCRs from this data to see if there’s any overlap?</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
              <a:t>Do we have access to PD/AD PBMCs and CSF- yes, through ADRC.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We’ve focused on the earlier stages of tau phosphorylation b/c that’s where most of tau PTM research is. It’s possible that DR 04:01 might recognize early phosphorylation changes in the proline-rich region and prevent tau aggregation by clearing hyperphosphorylated tau, but it’s also possible that there’s a need to start looking at the PTM changes that appear later in the disease.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I think this project overall is really interesting in how it looks into the understudied role of adaptive immunity in neurodegenerative disorders and could potentially make way for more specific therapies against tauopathies. </a:t>
            </a:r>
            <a:endParaRPr/>
          </a:p>
          <a:p>
            <a:pPr marL="0" lvl="0" indent="0" algn="l" rtl="0">
              <a:spcBef>
                <a:spcPts val="0"/>
              </a:spcBef>
              <a:spcAft>
                <a:spcPts val="0"/>
              </a:spcAft>
              <a:buNone/>
            </a:pPr>
            <a:endParaRPr/>
          </a:p>
          <a:p>
            <a:pPr marL="0" lvl="0" indent="0" algn="l" rtl="0">
              <a:spcBef>
                <a:spcPts val="0"/>
              </a:spcBef>
              <a:spcAft>
                <a:spcPts val="0"/>
              </a:spcAft>
              <a:buNone/>
            </a:pPr>
            <a:r>
              <a:rPr lang="en"/>
              <a:t>Thanks: </a:t>
            </a:r>
            <a:endParaRPr/>
          </a:p>
          <a:p>
            <a:pPr marL="0" lvl="0" indent="0" algn="l" rtl="0">
              <a:spcBef>
                <a:spcPts val="0"/>
              </a:spcBef>
              <a:spcAft>
                <a:spcPts val="0"/>
              </a:spcAft>
              <a:buClr>
                <a:schemeClr val="dk1"/>
              </a:buClr>
              <a:buSzPts val="1100"/>
              <a:buFont typeface="Arial"/>
              <a:buNone/>
            </a:pPr>
            <a:r>
              <a:rPr lang="en">
                <a:solidFill>
                  <a:schemeClr val="dk1"/>
                </a:solidFill>
              </a:rPr>
              <a:t>Guo, for patiently teaching me all of the techniques I would need to successfully carry out this project, and for brainstorming ways to troubleshoot through all of the issues we ran into. And for teaching me a lot of the basics of TCRs, HLAs, T cell reactivity. </a:t>
            </a:r>
            <a:endParaRPr>
              <a:solidFill>
                <a:schemeClr val="dk1"/>
              </a:solidFill>
            </a:endParaRPr>
          </a:p>
          <a:p>
            <a:pPr marL="0" lvl="0" indent="0" algn="l" rtl="0">
              <a:spcBef>
                <a:spcPts val="0"/>
              </a:spcBef>
              <a:spcAft>
                <a:spcPts val="0"/>
              </a:spcAft>
              <a:buNone/>
            </a:pPr>
            <a:r>
              <a:rPr lang="en">
                <a:solidFill>
                  <a:schemeClr val="dk1"/>
                </a:solidFill>
              </a:rPr>
              <a:t>Jing, for showing me where all of the lab supplies were when I needed them, and just for your lab presence.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Aditya and Vicente for working on the computational parts of this project, including running the GWAS meta-analyses to get us started on this project. </a:t>
            </a:r>
            <a:endParaRPr>
              <a:solidFill>
                <a:schemeClr val="dk1"/>
              </a:solidFill>
            </a:endParaRPr>
          </a:p>
          <a:p>
            <a:pPr marL="0" lvl="0" indent="0" algn="l" rtl="0">
              <a:spcBef>
                <a:spcPts val="0"/>
              </a:spcBef>
              <a:spcAft>
                <a:spcPts val="0"/>
              </a:spcAft>
              <a:buNone/>
            </a:pPr>
            <a:r>
              <a:rPr lang="en"/>
              <a:t>Emmanuel, for letting me rotate in the lab and for teaching me a lot of what I know about the intersections b/w adaptive immunity and neurodegenerative diseases.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5cfe537d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5cfe537d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AD: </a:t>
            </a:r>
            <a:r>
              <a:rPr lang="en">
                <a:solidFill>
                  <a:srgbClr val="666666"/>
                </a:solidFill>
                <a:highlight>
                  <a:srgbClr val="FFFCF0"/>
                </a:highlight>
                <a:latin typeface="Times New Roman"/>
                <a:ea typeface="Times New Roman"/>
                <a:cs typeface="Times New Roman"/>
                <a:sym typeface="Times New Roman"/>
              </a:rPr>
              <a:t>Tau proteins are hyperphosphorylated, they begin to disintegrate from microtubules (which they’re a building block for) and form oligomers and eventually neurofibrillary tangles (NFTs). </a:t>
            </a:r>
            <a:r>
              <a:rPr lang="en" b="1">
                <a:solidFill>
                  <a:srgbClr val="666666"/>
                </a:solidFill>
                <a:highlight>
                  <a:srgbClr val="FFFCF0"/>
                </a:highlight>
                <a:latin typeface="Times New Roman"/>
                <a:ea typeface="Times New Roman"/>
                <a:cs typeface="Times New Roman"/>
                <a:sym typeface="Times New Roman"/>
              </a:rPr>
              <a:t>Hyperphosphorylated tau proteins also interact with α-synuclein to promote aggregation</a:t>
            </a:r>
            <a:r>
              <a:rPr lang="en">
                <a:solidFill>
                  <a:srgbClr val="666666"/>
                </a:solidFill>
                <a:highlight>
                  <a:srgbClr val="FFFCF0"/>
                </a:highlight>
                <a:latin typeface="Times New Roman"/>
                <a:ea typeface="Times New Roman"/>
                <a:cs typeface="Times New Roman"/>
                <a:sym typeface="Times New Roman"/>
              </a:rPr>
              <a:t> and fibrilization each other, and form </a:t>
            </a:r>
            <a:r>
              <a:rPr lang="en" b="1">
                <a:solidFill>
                  <a:srgbClr val="666666"/>
                </a:solidFill>
                <a:highlight>
                  <a:srgbClr val="FFFCF0"/>
                </a:highlight>
                <a:latin typeface="Times New Roman"/>
                <a:ea typeface="Times New Roman"/>
                <a:cs typeface="Times New Roman"/>
                <a:sym typeface="Times New Roman"/>
              </a:rPr>
              <a:t>lewy bodies</a:t>
            </a:r>
            <a:r>
              <a:rPr lang="en">
                <a:solidFill>
                  <a:srgbClr val="666666"/>
                </a:solidFill>
                <a:highlight>
                  <a:srgbClr val="FFFCF0"/>
                </a:highlight>
                <a:latin typeface="Times New Roman"/>
                <a:ea typeface="Times New Roman"/>
                <a:cs typeface="Times New Roman"/>
                <a:sym typeface="Times New Roman"/>
              </a:rPr>
              <a:t>.</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5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Lewy body aggregation spreads to various brain areas at different Braak stages. PD = </a:t>
            </a:r>
            <a:r>
              <a:rPr lang="en" sz="1200">
                <a:solidFill>
                  <a:srgbClr val="212121"/>
                </a:solidFill>
                <a:highlight>
                  <a:srgbClr val="FFFFFF"/>
                </a:highlight>
                <a:latin typeface="Roboto"/>
                <a:ea typeface="Roboto"/>
                <a:cs typeface="Roboto"/>
                <a:sym typeface="Roboto"/>
              </a:rPr>
              <a:t>characterized by the degeneration of dopaminergic neurons in the substantia nigra, but LBs actually start agg in the brainstem and then spread to the midbrain, where the substantia nigra, which produces dopamine, is located. Loss of dopaminergic cells leads to things like loss of motor control and behavioral disturbances.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5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Braak stages 1 &amp; 2:</a:t>
            </a:r>
            <a:endParaRPr sz="1200">
              <a:solidFill>
                <a:schemeClr val="dk1"/>
              </a:solidFill>
              <a:latin typeface="Times New Roman"/>
              <a:ea typeface="Times New Roman"/>
              <a:cs typeface="Times New Roman"/>
              <a:sym typeface="Times New Roman"/>
            </a:endParaRPr>
          </a:p>
          <a:p>
            <a:pPr marL="914400" lvl="0" indent="-304800" algn="l" rtl="0">
              <a:lnSpc>
                <a:spcPct val="115000"/>
              </a:lnSpc>
              <a:spcBef>
                <a:spcPts val="5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Lewy bodies in brainstem and lower brain</a:t>
            </a:r>
            <a:endParaRPr sz="1200">
              <a:solidFill>
                <a:schemeClr val="dk1"/>
              </a:solidFill>
              <a:latin typeface="Times New Roman"/>
              <a:ea typeface="Times New Roman"/>
              <a:cs typeface="Times New Roman"/>
              <a:sym typeface="Times New Roman"/>
            </a:endParaRPr>
          </a:p>
          <a:p>
            <a:pPr marL="9144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Symptoms: autonomic and olfactory disturbances</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Braak stages 3 &amp; 4: </a:t>
            </a:r>
            <a:endParaRPr sz="1200">
              <a:solidFill>
                <a:schemeClr val="dk1"/>
              </a:solidFill>
              <a:latin typeface="Times New Roman"/>
              <a:ea typeface="Times New Roman"/>
              <a:cs typeface="Times New Roman"/>
              <a:sym typeface="Times New Roman"/>
            </a:endParaRPr>
          </a:p>
          <a:p>
            <a:pPr marL="9144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Lewy bodies spread to midbrain and lower cortical regions</a:t>
            </a:r>
            <a:endParaRPr sz="1200">
              <a:solidFill>
                <a:schemeClr val="dk1"/>
              </a:solidFill>
              <a:latin typeface="Times New Roman"/>
              <a:ea typeface="Times New Roman"/>
              <a:cs typeface="Times New Roman"/>
              <a:sym typeface="Times New Roman"/>
            </a:endParaRPr>
          </a:p>
          <a:p>
            <a:pPr marL="9144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Symptoms: sleep and motor disturbances</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Braak stages 5 &amp; 6: </a:t>
            </a:r>
            <a:endParaRPr sz="1200">
              <a:solidFill>
                <a:schemeClr val="dk1"/>
              </a:solidFill>
              <a:latin typeface="Times New Roman"/>
              <a:ea typeface="Times New Roman"/>
              <a:cs typeface="Times New Roman"/>
              <a:sym typeface="Times New Roman"/>
            </a:endParaRPr>
          </a:p>
          <a:p>
            <a:pPr marL="9144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Lewy bodies spread to the rest of the cortex and throughout the brain</a:t>
            </a:r>
            <a:endParaRPr sz="1200">
              <a:solidFill>
                <a:schemeClr val="dk1"/>
              </a:solidFill>
              <a:latin typeface="Times New Roman"/>
              <a:ea typeface="Times New Roman"/>
              <a:cs typeface="Times New Roman"/>
              <a:sym typeface="Times New Roman"/>
            </a:endParaRPr>
          </a:p>
          <a:p>
            <a:pPr marL="9144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Symptoms: emotional and cognitive disturbances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r>
              <a:rPr lang="en" sz="1200">
                <a:solidFill>
                  <a:schemeClr val="dk1"/>
                </a:solidFill>
                <a:latin typeface="Times New Roman"/>
                <a:ea typeface="Times New Roman"/>
                <a:cs typeface="Times New Roman"/>
                <a:sym typeface="Times New Roman"/>
              </a:rPr>
              <a:t>Same as AD for inflammation: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 cell infiltration</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Glial activation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Increased inflam cytokines systemically/in CNS</a:t>
            </a:r>
            <a:endParaRPr sz="120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a:p>
          <a:p>
            <a:pPr marL="0" lvl="0" indent="0" algn="l" rtl="0">
              <a:spcBef>
                <a:spcPts val="0"/>
              </a:spcBef>
              <a:spcAft>
                <a:spcPts val="0"/>
              </a:spcAft>
              <a:buNone/>
            </a:pP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5cfe537d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5cfe537d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won’t go over all of the different tauopathies we’re interested in, but the point is that tau tangles and inflammation are the common sources and symptoms of pathology in these disorders. Hyperphos of tau is especially to be noted in these disorders.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b/c chronic neuroinflammation is commonly observed in all of these neurodegenerative disorders, there’s abundant MG/astro research going on. And ofc there’s a lot of systemic inflammation in all of these neurodegenerative disorders too, </a:t>
            </a:r>
            <a:r>
              <a:rPr lang="en"/>
              <a:t>BUT no one’s done a ton of research on adaptive immunity in the context of these disorders yet. </a:t>
            </a:r>
            <a:endParaRPr/>
          </a:p>
          <a:p>
            <a:pPr marL="0" lvl="0" indent="0" algn="l" rtl="0">
              <a:spcBef>
                <a:spcPts val="0"/>
              </a:spcBef>
              <a:spcAft>
                <a:spcPts val="0"/>
              </a:spcAft>
              <a:buNone/>
            </a:pPr>
            <a:r>
              <a:rPr lang="en"/>
              <a:t>The AD and PD field have been focused on Abeta treatment for AD and a-syn treatment for PD, but not a lot of tau therapies have been developed/tested so far. There are a few tau antibodies that were developed in recent years and are currently being clinically tested, but even if the results aren’t promising, it could just be that the wrong tau isoforms are being targeted or we need a more specific/effective way to get rid of tau peptides that are aggregation-prone. (ex: use CAR-T cell therapy to target specific antigens)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5cfe537d7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5cfe537d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going into my project, I thought it’d be helpful to cover some basics of immunology that I learned while in the lab, b/c I don’t have an immunology background and had no idea what adaptive immunity was before rotating.</a:t>
            </a:r>
            <a:endParaRPr/>
          </a:p>
          <a:p>
            <a:pPr marL="0" lvl="0" indent="0" algn="l" rtl="0">
              <a:spcBef>
                <a:spcPts val="0"/>
              </a:spcBef>
              <a:spcAft>
                <a:spcPts val="0"/>
              </a:spcAft>
              <a:buNone/>
            </a:pPr>
            <a:endParaRPr/>
          </a:p>
          <a:p>
            <a:pPr marL="0" lvl="0" indent="0" algn="l" rtl="0">
              <a:spcBef>
                <a:spcPts val="0"/>
              </a:spcBef>
              <a:spcAft>
                <a:spcPts val="0"/>
              </a:spcAft>
              <a:buNone/>
            </a:pPr>
            <a:r>
              <a:rPr lang="en"/>
              <a:t>APCs have MHCs (major histocompatibility complex; HLAs) on their cell surface; there are 2 main categories of MHCs </a:t>
            </a:r>
            <a:r>
              <a:rPr lang="en">
                <a:solidFill>
                  <a:schemeClr val="dk1"/>
                </a:solidFill>
              </a:rPr>
              <a:t>(MHC I/II) </a:t>
            </a:r>
            <a:r>
              <a:rPr lang="en"/>
              <a:t>→ binds peptides/antigens → presents them to T cells, which have unique TCRs on their cell surface. </a:t>
            </a:r>
            <a:endParaRPr/>
          </a:p>
          <a:p>
            <a:pPr marL="0" lvl="0" indent="0" algn="l" rtl="0">
              <a:spcBef>
                <a:spcPts val="0"/>
              </a:spcBef>
              <a:spcAft>
                <a:spcPts val="0"/>
              </a:spcAft>
              <a:buNone/>
            </a:pPr>
            <a:endParaRPr/>
          </a:p>
          <a:p>
            <a:pPr marL="0" lvl="0" indent="0" algn="l" rtl="0">
              <a:spcBef>
                <a:spcPts val="0"/>
              </a:spcBef>
              <a:spcAft>
                <a:spcPts val="0"/>
              </a:spcAft>
              <a:buNone/>
            </a:pPr>
            <a:r>
              <a:rPr lang="en"/>
              <a:t>If an antigen/peptide binds to the TCR as well, T cells are activated and produce an immune response. T cells that react to MHC II/peptide complexes are CD4+, while those that react to MHC I/peptide complexes are CD8+.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71b9d7648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71b9d7648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Sette paper: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PD possesses autoimmune features; PD is associated with T cell reactivity to a-syn and tau presented by MHC II.</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PD patients and cntl subjects show T cell reactivity to tau peptides that are commonly found in PD tauopathy, and Inflammatory responses are driven by CD4+ T cells.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Many tau peptides (both with and without modifications) induce an autoimmune response in PD patients and non-patients, but phosphorylated sequences seem to induce more freq immune responses in both PD/cntl subjects for some of the peptides they tested.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Tau induces more of an immune response than a-syn in PD patients and induces equally strong responses in cntl subjects too (while a-syn only induce responses in PD).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These findings indicate there’s some sort of immune response that’s possibly protective against AD/PD. This immune response could be driven by DRB1*04, potentially by DR4 binding to peptides (probably tau) implicated in AD/PD to decrease protein aggregation.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b="1"/>
          </a:p>
          <a:p>
            <a:pPr marL="0" lvl="0" indent="0" algn="l" rtl="0">
              <a:spcBef>
                <a:spcPts val="0"/>
              </a:spcBef>
              <a:spcAft>
                <a:spcPts val="0"/>
              </a:spcAft>
              <a:buNone/>
            </a:pPr>
            <a:r>
              <a:rPr lang="en" b="1"/>
              <a:t>BUT no one’s done a ton of research on adaptive immunity in the context of these disorders yet. </a:t>
            </a:r>
            <a:endParaRPr b="1"/>
          </a:p>
          <a:p>
            <a:pPr marL="0" lvl="0" indent="0" algn="l" rtl="0">
              <a:spcBef>
                <a:spcPts val="0"/>
              </a:spcBef>
              <a:spcAft>
                <a:spcPts val="0"/>
              </a:spcAft>
              <a:buClr>
                <a:schemeClr val="dk1"/>
              </a:buClr>
              <a:buSzPts val="1100"/>
              <a:buFont typeface="Arial"/>
              <a:buNone/>
            </a:pPr>
            <a:r>
              <a:rPr lang="en">
                <a:solidFill>
                  <a:schemeClr val="dk1"/>
                </a:solidFill>
              </a:rPr>
              <a:t>Also interesting to note that chronic neuroinflammation is commonly observed in all of these neurodegenerative disorders, which is why there’s abundant MG/astro research going on. </a:t>
            </a:r>
            <a:endParaRPr>
              <a:solidFill>
                <a:schemeClr val="dk1"/>
              </a:solidFill>
            </a:endParaRPr>
          </a:p>
          <a:p>
            <a:pPr marL="0" lvl="0" indent="0" algn="l" rtl="0">
              <a:spcBef>
                <a:spcPts val="0"/>
              </a:spcBef>
              <a:spcAft>
                <a:spcPts val="0"/>
              </a:spcAft>
              <a:buNone/>
            </a:pP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5cfe537d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5cfe537d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TBH i’m not super familiar with this data, so correct me at any point if I’m wrong, but to my understanding, </a:t>
            </a:r>
            <a:endParaRPr/>
          </a:p>
          <a:p>
            <a:pPr marL="0" lvl="0" indent="0" algn="l" rtl="0">
              <a:spcBef>
                <a:spcPts val="0"/>
              </a:spcBef>
              <a:spcAft>
                <a:spcPts val="0"/>
              </a:spcAft>
              <a:buNone/>
            </a:pPr>
            <a:r>
              <a:rPr lang="en"/>
              <a:t>Our lab did a large-scale GWAS meta-analyses of HLA types in close to 40K PD patients and cntl subjects, which is the largest meta-analysis performed for HLAs. We found...</a:t>
            </a:r>
            <a:endParaRPr/>
          </a:p>
          <a:p>
            <a:pPr marL="457200" lvl="0" indent="-298450" algn="l" rtl="0">
              <a:spcBef>
                <a:spcPts val="0"/>
              </a:spcBef>
              <a:spcAft>
                <a:spcPts val="0"/>
              </a:spcAft>
              <a:buSzPts val="1100"/>
              <a:buChar char="-"/>
            </a:pPr>
            <a:r>
              <a:rPr lang="en" sz="1000" i="1">
                <a:solidFill>
                  <a:schemeClr val="dk1"/>
                </a:solidFill>
                <a:latin typeface="Calibri"/>
                <a:ea typeface="Calibri"/>
                <a:cs typeface="Calibri"/>
                <a:sym typeface="Calibri"/>
              </a:rPr>
              <a:t>Rs112485576, the top associated SNP/GWAS hit in the HLA locus (single nucleotide polymorphism), which had been previously associated with HLA-DRB5 is actually driven by 3 aa changes (11V, 13H, and 33H) w/i HLA-DRB1*04 (I’ll call this DR4)</a:t>
            </a:r>
            <a:endParaRPr sz="1000" i="1">
              <a:solidFill>
                <a:schemeClr val="dk1"/>
              </a:solidFill>
              <a:latin typeface="Calibri"/>
              <a:ea typeface="Calibri"/>
              <a:cs typeface="Calibri"/>
              <a:sym typeface="Calibri"/>
            </a:endParaRPr>
          </a:p>
          <a:p>
            <a:pPr marL="457200" lvl="0" indent="-292100" algn="l" rtl="0">
              <a:spcBef>
                <a:spcPts val="0"/>
              </a:spcBef>
              <a:spcAft>
                <a:spcPts val="0"/>
              </a:spcAft>
              <a:buClr>
                <a:schemeClr val="dk1"/>
              </a:buClr>
              <a:buSzPts val="1000"/>
              <a:buFont typeface="Calibri"/>
              <a:buChar char="-"/>
            </a:pPr>
            <a:r>
              <a:rPr lang="en" sz="1000" i="1">
                <a:solidFill>
                  <a:schemeClr val="dk1"/>
                </a:solidFill>
                <a:latin typeface="Calibri"/>
                <a:ea typeface="Calibri"/>
                <a:cs typeface="Calibri"/>
                <a:sym typeface="Calibri"/>
              </a:rPr>
              <a:t>Found 4 HLA alleles that were associated with PD (it is likely that these associations are driven by DRB1.)</a:t>
            </a:r>
            <a:endParaRPr sz="1000" i="1">
              <a:solidFill>
                <a:schemeClr val="dk1"/>
              </a:solidFill>
              <a:latin typeface="Calibri"/>
              <a:ea typeface="Calibri"/>
              <a:cs typeface="Calibri"/>
              <a:sym typeface="Calibri"/>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Caucasians: 04:01, 04:04 and related subtypes of DRB1*04 are protective against PD (04:01 was the most common DR4 in this sample)</a:t>
            </a:r>
            <a:endParaRPr/>
          </a:p>
          <a:p>
            <a:pPr marL="457200" lvl="0" indent="-298450" algn="l" rtl="0">
              <a:spcBef>
                <a:spcPts val="0"/>
              </a:spcBef>
              <a:spcAft>
                <a:spcPts val="0"/>
              </a:spcAft>
              <a:buSzPts val="1100"/>
              <a:buChar char="-"/>
            </a:pPr>
            <a:r>
              <a:rPr lang="en"/>
              <a:t>Asians: 04:03 (homo to 04:01? Not sure if there’s any known relationship b/w 0403 and 0401), 04:06 is protective, but 04:05/04:10 is not.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 From my understanding, similar findings were also found recently in AD/FTD patient GWAS meta-analyses as well.</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9c5275a0e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9c5275a0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part of adaptive immunity that is crucial to the hypot underlying my project is the role of T cell selection in the thymus, which is where mature T cells are formed.</a:t>
            </a:r>
            <a:endParaRPr/>
          </a:p>
          <a:p>
            <a:pPr marL="0" lvl="0" indent="0" algn="l" rtl="0">
              <a:spcBef>
                <a:spcPts val="0"/>
              </a:spcBef>
              <a:spcAft>
                <a:spcPts val="0"/>
              </a:spcAft>
              <a:buNone/>
            </a:pPr>
            <a:endParaRPr/>
          </a:p>
          <a:p>
            <a:pPr marL="0" lvl="0" indent="0" algn="l" rtl="0">
              <a:spcBef>
                <a:spcPts val="0"/>
              </a:spcBef>
              <a:spcAft>
                <a:spcPts val="0"/>
              </a:spcAft>
              <a:buNone/>
            </a:pPr>
            <a:r>
              <a:rPr lang="en"/>
              <a:t>Thymus helps to get rid of T cells that strongly bind and react to self-peptides to prevent an autoimmune response, but T cells that recognize peptides with PTMs or bind weakly/moderately aren’t negatively chosen against. So we think that maybe tau peptides with PTMs that are more prone to aggregation form </a:t>
            </a:r>
            <a:r>
              <a:rPr lang="en">
                <a:solidFill>
                  <a:schemeClr val="dk1"/>
                </a:solidFill>
              </a:rPr>
              <a:t>MHC II/peptide complex (specifically with DR04:01 or other protective HLA alleles- 0403, 0406, 0404) and</a:t>
            </a:r>
            <a:r>
              <a:rPr lang="en"/>
              <a:t> are recognized by T cells and cleared, thereby protecting against tauopathies.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5cfe537d7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5cfe537d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Guo’s study of HLA-DQ and HA/orexin peptides. </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In vitro screen of a-syn and tau peptides to choose peptides that bind to protective HLA types (here we’re using 04:01) and don’t bind to non-protective HLAs.</a:t>
            </a:r>
            <a:endParaRPr/>
          </a:p>
          <a:p>
            <a:pPr marL="0" lvl="0" indent="0" algn="l" rtl="0">
              <a:spcBef>
                <a:spcPts val="0"/>
              </a:spcBef>
              <a:spcAft>
                <a:spcPts val="0"/>
              </a:spcAft>
              <a:buNone/>
            </a:pPr>
            <a:r>
              <a:rPr lang="en">
                <a:solidFill>
                  <a:schemeClr val="dk1"/>
                </a:solidFill>
              </a:rPr>
              <a:t>We did look at both a-syn and tau, but we think tau is more likely to be what causes T cell reactivity in AD/PD patients, bc it’s implicated in both diseases and because the Sette paper found tau has 3 times higher response frequency in PD patients than a-syn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is where I spent most of my time, b/c there was a lot of trouble-shooting to do; DR didn’t bind as well to peptides as DQ does, so we had to find competitor peptides that we could use for this peptide displacement assay. But the next steps will be really interesting-</a:t>
            </a: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We’re planning to get cntl/PD patient PBMCs (I think from AD patients too) and incubating them with DR04:01/tau peptide tetramer complexes. </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From those, we’ll choose the CD4+ activated T cells that are bound and activated by the tetramers and will do TCR seq to get the exact seq of the a/b chains of the TCRs that recognize tau peptides. </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We’ll clone these TCRs into cells to do in vitro verification studies showing that these TCRs recognize and are activated by DR4/tau peptide complexes.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2779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DRB1*04 and tau interactions in the context of neurodegenerative disorders</a:t>
            </a:r>
            <a:endParaRPr/>
          </a:p>
        </p:txBody>
      </p:sp>
      <p:sp>
        <p:nvSpPr>
          <p:cNvPr id="55" name="Google Shape;55;p13"/>
          <p:cNvSpPr txBox="1">
            <a:spLocks noGrp="1"/>
          </p:cNvSpPr>
          <p:nvPr>
            <p:ph type="subTitle" idx="1"/>
          </p:nvPr>
        </p:nvSpPr>
        <p:spPr>
          <a:xfrm>
            <a:off x="311700" y="33675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300"/>
              <a:t>Yoo Jin Jung, Mignot lab</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Peptide generation</a:t>
            </a:r>
            <a:endParaRPr/>
          </a:p>
        </p:txBody>
      </p:sp>
      <p:sp>
        <p:nvSpPr>
          <p:cNvPr id="131" name="Google Shape;131;p22"/>
          <p:cNvSpPr txBox="1">
            <a:spLocks noGrp="1"/>
          </p:cNvSpPr>
          <p:nvPr>
            <p:ph type="body" idx="1"/>
          </p:nvPr>
        </p:nvSpPr>
        <p:spPr>
          <a:xfrm>
            <a:off x="311700" y="6952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Test the entire protein (a-syn, tau) with 11 overlapping 15-mers. </a:t>
            </a:r>
            <a:endParaRPr/>
          </a:p>
          <a:p>
            <a:pPr marL="914400" lvl="0" indent="-342900" algn="l" rtl="0">
              <a:spcBef>
                <a:spcPts val="0"/>
              </a:spcBef>
              <a:spcAft>
                <a:spcPts val="0"/>
              </a:spcAft>
              <a:buSzPts val="1800"/>
              <a:buChar char="-"/>
            </a:pPr>
            <a:r>
              <a:rPr lang="en"/>
              <a:t>We did this for a-syn, not for tau</a:t>
            </a:r>
            <a:endParaRPr/>
          </a:p>
          <a:p>
            <a:pPr marL="914400" lvl="0" indent="-342900" algn="l" rtl="0">
              <a:spcBef>
                <a:spcPts val="0"/>
              </a:spcBef>
              <a:spcAft>
                <a:spcPts val="0"/>
              </a:spcAft>
              <a:buSzPts val="1800"/>
              <a:buChar char="-"/>
            </a:pPr>
            <a:r>
              <a:rPr lang="en"/>
              <a:t>A-syn = 67 peptides total </a:t>
            </a:r>
            <a:endParaRPr/>
          </a:p>
          <a:p>
            <a:pPr marL="914400" lvl="0" indent="-342900" algn="l" rtl="0">
              <a:spcBef>
                <a:spcPts val="0"/>
              </a:spcBef>
              <a:spcAft>
                <a:spcPts val="0"/>
              </a:spcAft>
              <a:buSzPts val="1800"/>
              <a:buChar char="-"/>
            </a:pPr>
            <a:r>
              <a:rPr lang="en"/>
              <a:t>Tau = 76 peptides total</a:t>
            </a:r>
            <a:endParaRPr/>
          </a:p>
          <a:p>
            <a:pPr marL="457200" lvl="0" indent="-342900" algn="l" rtl="0">
              <a:spcBef>
                <a:spcPts val="0"/>
              </a:spcBef>
              <a:spcAft>
                <a:spcPts val="0"/>
              </a:spcAft>
              <a:buSzPts val="1800"/>
              <a:buChar char="●"/>
            </a:pPr>
            <a:r>
              <a:rPr lang="en"/>
              <a:t>PTMs: some PMTs known to be associated with PD/AD pathology. </a:t>
            </a:r>
            <a:endParaRPr/>
          </a:p>
        </p:txBody>
      </p:sp>
      <p:pic>
        <p:nvPicPr>
          <p:cNvPr id="132" name="Google Shape;132;p22"/>
          <p:cNvPicPr preferRelativeResize="0"/>
          <p:nvPr/>
        </p:nvPicPr>
        <p:blipFill>
          <a:blip r:embed="rId3">
            <a:alphaModFix/>
          </a:blip>
          <a:stretch>
            <a:fillRect/>
          </a:stretch>
        </p:blipFill>
        <p:spPr>
          <a:xfrm rot="5400000">
            <a:off x="3331025" y="1064362"/>
            <a:ext cx="2481950" cy="5251775"/>
          </a:xfrm>
          <a:prstGeom prst="rect">
            <a:avLst/>
          </a:prstGeom>
          <a:noFill/>
          <a:ln>
            <a:noFill/>
          </a:ln>
        </p:spPr>
      </p:pic>
      <p:sp>
        <p:nvSpPr>
          <p:cNvPr id="133" name="Google Shape;133;p22"/>
          <p:cNvSpPr txBox="1"/>
          <p:nvPr/>
        </p:nvSpPr>
        <p:spPr>
          <a:xfrm>
            <a:off x="5988525" y="4854600"/>
            <a:ext cx="27252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900">
                <a:solidFill>
                  <a:schemeClr val="dk2"/>
                </a:solidFill>
              </a:rPr>
              <a:t>Lindestam Arlehamn et al., J Immun., 2020</a:t>
            </a:r>
            <a:endParaRPr sz="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a:t>DRB1*04:01 and *04:05 binding predictions (NetMHCII 4.0)</a:t>
            </a:r>
            <a:endParaRPr sz="2320"/>
          </a:p>
        </p:txBody>
      </p:sp>
      <p:graphicFrame>
        <p:nvGraphicFramePr>
          <p:cNvPr id="139" name="Google Shape;139;p23"/>
          <p:cNvGraphicFramePr/>
          <p:nvPr/>
        </p:nvGraphicFramePr>
        <p:xfrm>
          <a:off x="304800" y="914400"/>
          <a:ext cx="3000000" cy="3000000"/>
        </p:xfrm>
        <a:graphic>
          <a:graphicData uri="http://schemas.openxmlformats.org/drawingml/2006/table">
            <a:tbl>
              <a:tblPr>
                <a:noFill/>
                <a:tableStyleId>{90A167DB-CB8F-4993-B35F-8238A6B12F2F}</a:tableStyleId>
              </a:tblPr>
              <a:tblGrid>
                <a:gridCol w="1756050">
                  <a:extLst>
                    <a:ext uri="{9D8B030D-6E8A-4147-A177-3AD203B41FA5}">
                      <a16:colId xmlns:a16="http://schemas.microsoft.com/office/drawing/2014/main" val="20000"/>
                    </a:ext>
                  </a:extLst>
                </a:gridCol>
                <a:gridCol w="696850">
                  <a:extLst>
                    <a:ext uri="{9D8B030D-6E8A-4147-A177-3AD203B41FA5}">
                      <a16:colId xmlns:a16="http://schemas.microsoft.com/office/drawing/2014/main" val="20001"/>
                    </a:ext>
                  </a:extLst>
                </a:gridCol>
                <a:gridCol w="529600">
                  <a:extLst>
                    <a:ext uri="{9D8B030D-6E8A-4147-A177-3AD203B41FA5}">
                      <a16:colId xmlns:a16="http://schemas.microsoft.com/office/drawing/2014/main" val="20002"/>
                    </a:ext>
                  </a:extLst>
                </a:gridCol>
                <a:gridCol w="994175">
                  <a:extLst>
                    <a:ext uri="{9D8B030D-6E8A-4147-A177-3AD203B41FA5}">
                      <a16:colId xmlns:a16="http://schemas.microsoft.com/office/drawing/2014/main" val="20003"/>
                    </a:ext>
                  </a:extLst>
                </a:gridCol>
                <a:gridCol w="641100">
                  <a:extLst>
                    <a:ext uri="{9D8B030D-6E8A-4147-A177-3AD203B41FA5}">
                      <a16:colId xmlns:a16="http://schemas.microsoft.com/office/drawing/2014/main" val="20004"/>
                    </a:ext>
                  </a:extLst>
                </a:gridCol>
                <a:gridCol w="399525">
                  <a:extLst>
                    <a:ext uri="{9D8B030D-6E8A-4147-A177-3AD203B41FA5}">
                      <a16:colId xmlns:a16="http://schemas.microsoft.com/office/drawing/2014/main" val="20005"/>
                    </a:ext>
                  </a:extLst>
                </a:gridCol>
                <a:gridCol w="734025">
                  <a:extLst>
                    <a:ext uri="{9D8B030D-6E8A-4147-A177-3AD203B41FA5}">
                      <a16:colId xmlns:a16="http://schemas.microsoft.com/office/drawing/2014/main" val="20006"/>
                    </a:ext>
                  </a:extLst>
                </a:gridCol>
                <a:gridCol w="808350">
                  <a:extLst>
                    <a:ext uri="{9D8B030D-6E8A-4147-A177-3AD203B41FA5}">
                      <a16:colId xmlns:a16="http://schemas.microsoft.com/office/drawing/2014/main" val="20007"/>
                    </a:ext>
                  </a:extLst>
                </a:gridCol>
                <a:gridCol w="747450">
                  <a:extLst>
                    <a:ext uri="{9D8B030D-6E8A-4147-A177-3AD203B41FA5}">
                      <a16:colId xmlns:a16="http://schemas.microsoft.com/office/drawing/2014/main" val="20008"/>
                    </a:ext>
                  </a:extLst>
                </a:gridCol>
                <a:gridCol w="571900">
                  <a:extLst>
                    <a:ext uri="{9D8B030D-6E8A-4147-A177-3AD203B41FA5}">
                      <a16:colId xmlns:a16="http://schemas.microsoft.com/office/drawing/2014/main" val="20009"/>
                    </a:ext>
                  </a:extLst>
                </a:gridCol>
                <a:gridCol w="681325">
                  <a:extLst>
                    <a:ext uri="{9D8B030D-6E8A-4147-A177-3AD203B41FA5}">
                      <a16:colId xmlns:a16="http://schemas.microsoft.com/office/drawing/2014/main" val="20010"/>
                    </a:ext>
                  </a:extLst>
                </a:gridCol>
              </a:tblGrid>
              <a:tr h="311475">
                <a:tc>
                  <a:txBody>
                    <a:bodyPr/>
                    <a:lstStyle/>
                    <a:p>
                      <a:pPr marL="0" lvl="0" indent="0" algn="l" rtl="0">
                        <a:spcBef>
                          <a:spcPts val="0"/>
                        </a:spcBef>
                        <a:spcAft>
                          <a:spcPts val="0"/>
                        </a:spcAft>
                        <a:buNone/>
                      </a:pPr>
                      <a:r>
                        <a:rPr lang="en" sz="1200" b="1">
                          <a:latin typeface="Calibri"/>
                          <a:ea typeface="Calibri"/>
                          <a:cs typeface="Calibri"/>
                          <a:sym typeface="Calibri"/>
                        </a:rPr>
                        <a:t>Peptide</a:t>
                      </a:r>
                      <a:endParaRPr sz="1200" b="1">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latin typeface="Calibri"/>
                          <a:ea typeface="Calibri"/>
                          <a:cs typeface="Calibri"/>
                          <a:sym typeface="Calibri"/>
                        </a:rPr>
                        <a:t>ID</a:t>
                      </a:r>
                      <a:endParaRPr sz="1200" b="1">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latin typeface="Calibri"/>
                          <a:ea typeface="Calibri"/>
                          <a:cs typeface="Calibri"/>
                          <a:sym typeface="Calibri"/>
                        </a:rPr>
                        <a:t>Target</a:t>
                      </a:r>
                      <a:endParaRPr sz="1200" b="1">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latin typeface="Calibri"/>
                          <a:ea typeface="Calibri"/>
                          <a:cs typeface="Calibri"/>
                          <a:sym typeface="Calibri"/>
                        </a:rPr>
                        <a:t>Core</a:t>
                      </a:r>
                      <a:endParaRPr sz="1200" b="1">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latin typeface="Calibri"/>
                          <a:ea typeface="Calibri"/>
                          <a:cs typeface="Calibri"/>
                          <a:sym typeface="Calibri"/>
                        </a:rPr>
                        <a:t>Score</a:t>
                      </a:r>
                      <a:endParaRPr sz="1200" b="1">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latin typeface="Calibri"/>
                          <a:ea typeface="Calibri"/>
                          <a:cs typeface="Calibri"/>
                          <a:sym typeface="Calibri"/>
                        </a:rPr>
                        <a:t>Rank</a:t>
                      </a:r>
                      <a:endParaRPr sz="1200" b="1">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latin typeface="Calibri"/>
                          <a:ea typeface="Calibri"/>
                          <a:cs typeface="Calibri"/>
                          <a:sym typeface="Calibri"/>
                        </a:rPr>
                        <a:t>Score_BA</a:t>
                      </a:r>
                      <a:endParaRPr sz="1200" b="1">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latin typeface="Calibri"/>
                          <a:ea typeface="Calibri"/>
                          <a:cs typeface="Calibri"/>
                          <a:sym typeface="Calibri"/>
                        </a:rPr>
                        <a:t>nM</a:t>
                      </a:r>
                      <a:endParaRPr sz="1200" b="1">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latin typeface="Calibri"/>
                          <a:ea typeface="Calibri"/>
                          <a:cs typeface="Calibri"/>
                          <a:sym typeface="Calibri"/>
                        </a:rPr>
                        <a:t>0401 Rank_BA</a:t>
                      </a:r>
                      <a:endParaRPr sz="1200" b="1">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latin typeface="Calibri"/>
                          <a:ea typeface="Calibri"/>
                          <a:cs typeface="Calibri"/>
                          <a:sym typeface="Calibri"/>
                        </a:rPr>
                        <a:t>Binder</a:t>
                      </a:r>
                      <a:endParaRPr sz="1200" b="1">
                        <a:latin typeface="Calibri"/>
                        <a:ea typeface="Calibri"/>
                        <a:cs typeface="Calibri"/>
                        <a:sym typeface="Calibri"/>
                      </a:endParaRPr>
                    </a:p>
                    <a:p>
                      <a:pPr marL="0" lvl="0" indent="0" algn="l" rtl="0">
                        <a:spcBef>
                          <a:spcPts val="0"/>
                        </a:spcBef>
                        <a:spcAft>
                          <a:spcPts val="0"/>
                        </a:spcAft>
                        <a:buNone/>
                      </a:pPr>
                      <a:r>
                        <a:rPr lang="en" sz="1200" b="1">
                          <a:latin typeface="Calibri"/>
                          <a:ea typeface="Calibri"/>
                          <a:cs typeface="Calibri"/>
                          <a:sym typeface="Calibri"/>
                        </a:rPr>
                        <a:t>type</a:t>
                      </a:r>
                      <a:endParaRPr sz="1200" b="1">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latin typeface="Calibri"/>
                          <a:ea typeface="Calibri"/>
                          <a:cs typeface="Calibri"/>
                          <a:sym typeface="Calibri"/>
                        </a:rPr>
                        <a:t>0405 rank_BA</a:t>
                      </a:r>
                      <a:endParaRPr sz="1200" b="1">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0"/>
                  </a:ext>
                </a:extLst>
              </a:tr>
              <a:tr h="307700">
                <a:tc>
                  <a:txBody>
                    <a:bodyPr/>
                    <a:lstStyle/>
                    <a:p>
                      <a:pPr marL="0" lvl="0" indent="0" algn="l" rtl="0">
                        <a:spcBef>
                          <a:spcPts val="0"/>
                        </a:spcBef>
                        <a:spcAft>
                          <a:spcPts val="0"/>
                        </a:spcAft>
                        <a:buNone/>
                      </a:pPr>
                      <a:r>
                        <a:rPr lang="en" sz="1200">
                          <a:latin typeface="Calibri"/>
                          <a:ea typeface="Calibri"/>
                          <a:cs typeface="Calibri"/>
                          <a:sym typeface="Calibri"/>
                        </a:rPr>
                        <a:t>VQIVYKPVDLSKVTS</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Sequence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-99.999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IVYKPVDLS</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0.194166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7.12</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0.469732</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310.251169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6.87</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SB</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10.05</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1"/>
                  </a:ext>
                </a:extLst>
              </a:tr>
              <a:tr h="307700">
                <a:tc>
                  <a:txBody>
                    <a:bodyPr/>
                    <a:lstStyle/>
                    <a:p>
                      <a:pPr marL="0" lvl="0" indent="0" algn="l" rtl="0">
                        <a:spcBef>
                          <a:spcPts val="0"/>
                        </a:spcBef>
                        <a:spcAft>
                          <a:spcPts val="0"/>
                        </a:spcAft>
                        <a:buNone/>
                      </a:pPr>
                      <a:r>
                        <a:rPr lang="en" sz="1200">
                          <a:latin typeface="Calibri"/>
                          <a:ea typeface="Calibri"/>
                          <a:cs typeface="Calibri"/>
                          <a:sym typeface="Calibri"/>
                        </a:rPr>
                        <a:t>SVQIVYKPVDLSKVTS</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Sequence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-99.999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IVYKPVDLS</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0.273221</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5.06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0.403746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633.548199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14.76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SB</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17.87</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2"/>
                  </a:ext>
                </a:extLst>
              </a:tr>
              <a:tr h="307700">
                <a:tc>
                  <a:txBody>
                    <a:bodyPr/>
                    <a:lstStyle/>
                    <a:p>
                      <a:pPr marL="0" lvl="0" indent="0" algn="l" rtl="0">
                        <a:spcBef>
                          <a:spcPts val="0"/>
                        </a:spcBef>
                        <a:spcAft>
                          <a:spcPts val="0"/>
                        </a:spcAft>
                        <a:buNone/>
                      </a:pPr>
                      <a:r>
                        <a:rPr lang="en" sz="1200">
                          <a:latin typeface="Calibri"/>
                          <a:ea typeface="Calibri"/>
                          <a:cs typeface="Calibri"/>
                          <a:sym typeface="Calibri"/>
                        </a:rPr>
                        <a:t>SRLQTAPVPMPDLKNV</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Sequence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-99.999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LQTAPVPMP</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0.009384</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39.88</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0.322523</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1525.61202</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32.41</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WB</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41.67</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3"/>
                  </a:ext>
                </a:extLst>
              </a:tr>
              <a:tr h="307700">
                <a:tc>
                  <a:txBody>
                    <a:bodyPr/>
                    <a:lstStyle/>
                    <a:p>
                      <a:pPr marL="0" lvl="0" indent="0" algn="l" rtl="0">
                        <a:spcBef>
                          <a:spcPts val="0"/>
                        </a:spcBef>
                        <a:spcAft>
                          <a:spcPts val="0"/>
                        </a:spcAft>
                        <a:buNone/>
                      </a:pPr>
                      <a:r>
                        <a:rPr lang="en" sz="1200">
                          <a:latin typeface="Calibri"/>
                          <a:ea typeface="Calibri"/>
                          <a:cs typeface="Calibri"/>
                          <a:sym typeface="Calibri"/>
                        </a:rPr>
                        <a:t>LATLADEVSASLAKQG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Sequence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-99.999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LADEVSASL</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0.024488</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26.53</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0.320585</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1557.93992</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32.94</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WB</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48.44</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4"/>
                  </a:ext>
                </a:extLst>
              </a:tr>
              <a:tr h="307700">
                <a:tc>
                  <a:txBody>
                    <a:bodyPr/>
                    <a:lstStyle/>
                    <a:p>
                      <a:pPr marL="0" lvl="0" indent="0" algn="l" rtl="0">
                        <a:spcBef>
                          <a:spcPts val="0"/>
                        </a:spcBef>
                        <a:spcAft>
                          <a:spcPts val="0"/>
                        </a:spcAft>
                        <a:buNone/>
                      </a:pPr>
                      <a:r>
                        <a:rPr lang="en" sz="1200">
                          <a:latin typeface="Calibri"/>
                          <a:ea typeface="Calibri"/>
                          <a:cs typeface="Calibri"/>
                          <a:sym typeface="Calibri"/>
                        </a:rPr>
                        <a:t>MAEPRQEFEVMEDHAG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Sequence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-99.999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FEVMEDHAG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0.363647</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3.49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0.319796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1571.29668</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33.15</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WB</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23.28</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5"/>
                  </a:ext>
                </a:extLst>
              </a:tr>
              <a:tr h="307700">
                <a:tc>
                  <a:txBody>
                    <a:bodyPr/>
                    <a:lstStyle/>
                    <a:p>
                      <a:pPr marL="0" lvl="0" indent="0" algn="l" rtl="0">
                        <a:spcBef>
                          <a:spcPts val="0"/>
                        </a:spcBef>
                        <a:spcAft>
                          <a:spcPts val="0"/>
                        </a:spcAft>
                        <a:buNone/>
                      </a:pPr>
                      <a:r>
                        <a:rPr lang="en" sz="1200">
                          <a:latin typeface="Calibri"/>
                          <a:ea typeface="Calibri"/>
                          <a:cs typeface="Calibri"/>
                          <a:sym typeface="Calibri"/>
                        </a:rPr>
                        <a:t>DQGGYTMHQDQEGDTD</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Sequence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-99.999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YTMHQDQEG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0.738904</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0.66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0.314467</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1664.55827</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34.56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WB</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50.29</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6"/>
                  </a:ext>
                </a:extLst>
              </a:tr>
              <a:tr h="307700">
                <a:tc>
                  <a:txBody>
                    <a:bodyPr/>
                    <a:lstStyle/>
                    <a:p>
                      <a:pPr marL="0" lvl="0" indent="0" algn="l" rtl="0">
                        <a:spcBef>
                          <a:spcPts val="0"/>
                        </a:spcBef>
                        <a:spcAft>
                          <a:spcPts val="0"/>
                        </a:spcAft>
                        <a:buNone/>
                      </a:pPr>
                      <a:r>
                        <a:rPr lang="en" sz="1200">
                          <a:latin typeface="Calibri"/>
                          <a:ea typeface="Calibri"/>
                          <a:cs typeface="Calibri"/>
                          <a:sym typeface="Calibri"/>
                        </a:rPr>
                        <a:t>GKVQIINKKLDLSNVQ</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Sequence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-99.999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IINKKLDLS</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0.040607</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20.66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0.301102</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1923.53786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38.33</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WB</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41.1</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7"/>
                  </a:ext>
                </a:extLst>
              </a:tr>
              <a:tr h="307700">
                <a:tc>
                  <a:txBody>
                    <a:bodyPr/>
                    <a:lstStyle/>
                    <a:p>
                      <a:pPr marL="0" lvl="0" indent="0" algn="l" rtl="0">
                        <a:spcBef>
                          <a:spcPts val="0"/>
                        </a:spcBef>
                        <a:spcAft>
                          <a:spcPts val="0"/>
                        </a:spcAft>
                        <a:buNone/>
                      </a:pPr>
                      <a:r>
                        <a:rPr lang="en" sz="1200">
                          <a:latin typeface="Calibri"/>
                          <a:ea typeface="Calibri"/>
                          <a:cs typeface="Calibri"/>
                          <a:sym typeface="Calibri"/>
                        </a:rPr>
                        <a:t>KSKIGSTENLKHQPGG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Sequence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-99.999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IGSTENLKH</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0.243368</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5.73</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0.298664</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1974.95328</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39.01</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WB</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53.5</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8"/>
                  </a:ext>
                </a:extLst>
              </a:tr>
              <a:tr h="307700">
                <a:tc>
                  <a:txBody>
                    <a:bodyPr/>
                    <a:lstStyle/>
                    <a:p>
                      <a:pPr marL="0" lvl="0" indent="0" algn="l" rtl="0">
                        <a:spcBef>
                          <a:spcPts val="0"/>
                        </a:spcBef>
                        <a:spcAft>
                          <a:spcPts val="0"/>
                        </a:spcAft>
                        <a:buNone/>
                      </a:pPr>
                      <a:r>
                        <a:rPr lang="en" sz="1200">
                          <a:latin typeface="Calibri"/>
                          <a:ea typeface="Calibri"/>
                          <a:cs typeface="Calibri"/>
                          <a:sym typeface="Calibri"/>
                        </a:rPr>
                        <a:t>ATLADEVSASLAKQGL</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Sequence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-99.999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LADEVSASL</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0.011935</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36.32</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0.289536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2179.96251</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41.77</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WB</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57.6</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9"/>
                  </a:ext>
                </a:extLst>
              </a:tr>
              <a:tr h="307700">
                <a:tc>
                  <a:txBody>
                    <a:bodyPr/>
                    <a:lstStyle/>
                    <a:p>
                      <a:pPr marL="0" lvl="0" indent="0" algn="l" rtl="0">
                        <a:spcBef>
                          <a:spcPts val="0"/>
                        </a:spcBef>
                        <a:spcAft>
                          <a:spcPts val="0"/>
                        </a:spcAft>
                        <a:buNone/>
                      </a:pPr>
                      <a:r>
                        <a:rPr lang="en" sz="1200">
                          <a:latin typeface="Calibri"/>
                          <a:ea typeface="Calibri"/>
                          <a:cs typeface="Calibri"/>
                          <a:sym typeface="Calibri"/>
                        </a:rPr>
                        <a:t>VYKSPVVSGDTSPRHL</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Sequence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-99.999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VSGDTSPRH</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0.053958</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17.64</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0.265634</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2823.34406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49.16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WB</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71.63</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10"/>
                  </a:ext>
                </a:extLst>
              </a:tr>
              <a:tr h="307700">
                <a:tc>
                  <a:txBody>
                    <a:bodyPr/>
                    <a:lstStyle/>
                    <a:p>
                      <a:pPr marL="0" lvl="0" indent="0" algn="l" rtl="0">
                        <a:spcBef>
                          <a:spcPts val="0"/>
                        </a:spcBef>
                        <a:spcAft>
                          <a:spcPts val="0"/>
                        </a:spcAft>
                        <a:buNone/>
                      </a:pPr>
                      <a:r>
                        <a:rPr lang="en" sz="1200">
                          <a:latin typeface="Calibri"/>
                          <a:ea typeface="Calibri"/>
                          <a:cs typeface="Calibri"/>
                          <a:sym typeface="Calibri"/>
                        </a:rPr>
                        <a:t>KIGSLDNITHVPGGGN</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Sequence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-99.999</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latin typeface="Calibri"/>
                          <a:ea typeface="Calibri"/>
                          <a:cs typeface="Calibri"/>
                          <a:sym typeface="Calibri"/>
                        </a:rPr>
                        <a:t>LDNITHVPG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0.036588</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21.81</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0.26367</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2883.98225</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49.76</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WB</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r" rtl="0">
                        <a:lnSpc>
                          <a:spcPct val="115000"/>
                        </a:lnSpc>
                        <a:spcBef>
                          <a:spcPts val="0"/>
                        </a:spcBef>
                        <a:spcAft>
                          <a:spcPts val="0"/>
                        </a:spcAft>
                        <a:buNone/>
                      </a:pPr>
                      <a:r>
                        <a:rPr lang="en" sz="1200">
                          <a:latin typeface="Calibri"/>
                          <a:ea typeface="Calibri"/>
                          <a:cs typeface="Calibri"/>
                          <a:sym typeface="Calibri"/>
                        </a:rPr>
                        <a:t>50.4</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311700" y="183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Core 9-mer sequence and MHC II-binding residues of strong/weak binders</a:t>
            </a:r>
            <a:endParaRPr/>
          </a:p>
        </p:txBody>
      </p:sp>
      <p:graphicFrame>
        <p:nvGraphicFramePr>
          <p:cNvPr id="145" name="Google Shape;145;p24"/>
          <p:cNvGraphicFramePr/>
          <p:nvPr/>
        </p:nvGraphicFramePr>
        <p:xfrm>
          <a:off x="2439100" y="1180200"/>
          <a:ext cx="3000000" cy="3000000"/>
        </p:xfrm>
        <a:graphic>
          <a:graphicData uri="http://schemas.openxmlformats.org/drawingml/2006/table">
            <a:tbl>
              <a:tblPr>
                <a:noFill/>
                <a:tableStyleId>{90A167DB-CB8F-4993-B35F-8238A6B12F2F}</a:tableStyleId>
              </a:tblPr>
              <a:tblGrid>
                <a:gridCol w="1038175">
                  <a:extLst>
                    <a:ext uri="{9D8B030D-6E8A-4147-A177-3AD203B41FA5}">
                      <a16:colId xmlns:a16="http://schemas.microsoft.com/office/drawing/2014/main" val="20000"/>
                    </a:ext>
                  </a:extLst>
                </a:gridCol>
                <a:gridCol w="200025">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gridCol w="247650">
                  <a:extLst>
                    <a:ext uri="{9D8B030D-6E8A-4147-A177-3AD203B41FA5}">
                      <a16:colId xmlns:a16="http://schemas.microsoft.com/office/drawing/2014/main" val="20004"/>
                    </a:ext>
                  </a:extLst>
                </a:gridCol>
                <a:gridCol w="228600">
                  <a:extLst>
                    <a:ext uri="{9D8B030D-6E8A-4147-A177-3AD203B41FA5}">
                      <a16:colId xmlns:a16="http://schemas.microsoft.com/office/drawing/2014/main" val="20005"/>
                    </a:ext>
                  </a:extLst>
                </a:gridCol>
                <a:gridCol w="228600">
                  <a:extLst>
                    <a:ext uri="{9D8B030D-6E8A-4147-A177-3AD203B41FA5}">
                      <a16:colId xmlns:a16="http://schemas.microsoft.com/office/drawing/2014/main" val="20006"/>
                    </a:ext>
                  </a:extLst>
                </a:gridCol>
                <a:gridCol w="247650">
                  <a:extLst>
                    <a:ext uri="{9D8B030D-6E8A-4147-A177-3AD203B41FA5}">
                      <a16:colId xmlns:a16="http://schemas.microsoft.com/office/drawing/2014/main" val="20007"/>
                    </a:ext>
                  </a:extLst>
                </a:gridCol>
                <a:gridCol w="247650">
                  <a:extLst>
                    <a:ext uri="{9D8B030D-6E8A-4147-A177-3AD203B41FA5}">
                      <a16:colId xmlns:a16="http://schemas.microsoft.com/office/drawing/2014/main" val="20008"/>
                    </a:ext>
                  </a:extLst>
                </a:gridCol>
                <a:gridCol w="238125">
                  <a:extLst>
                    <a:ext uri="{9D8B030D-6E8A-4147-A177-3AD203B41FA5}">
                      <a16:colId xmlns:a16="http://schemas.microsoft.com/office/drawing/2014/main" val="20009"/>
                    </a:ext>
                  </a:extLst>
                </a:gridCol>
                <a:gridCol w="1352550">
                  <a:extLst>
                    <a:ext uri="{9D8B030D-6E8A-4147-A177-3AD203B41FA5}">
                      <a16:colId xmlns:a16="http://schemas.microsoft.com/office/drawing/2014/main" val="20010"/>
                    </a:ext>
                  </a:extLst>
                </a:gridCol>
              </a:tblGrid>
              <a:tr h="200025">
                <a:tc>
                  <a:txBody>
                    <a:bodyPr/>
                    <a:lstStyle/>
                    <a:p>
                      <a:pPr marL="0" lvl="0" indent="0" algn="l" rtl="0">
                        <a:spcBef>
                          <a:spcPts val="0"/>
                        </a:spcBef>
                        <a:spcAft>
                          <a:spcPts val="0"/>
                        </a:spcAft>
                        <a:buNone/>
                      </a:pPr>
                      <a:r>
                        <a:rPr lang="en" sz="1200" b="1">
                          <a:latin typeface="Calibri"/>
                          <a:ea typeface="Calibri"/>
                          <a:cs typeface="Calibri"/>
                          <a:sym typeface="Calibri"/>
                        </a:rPr>
                        <a:t>Core</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1</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2</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3</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4</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5</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6</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7</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8</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9</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solidFill>
                            <a:srgbClr val="FF0000"/>
                          </a:solidFill>
                          <a:latin typeface="Calibri"/>
                          <a:ea typeface="Calibri"/>
                          <a:cs typeface="Calibri"/>
                          <a:sym typeface="Calibri"/>
                        </a:rPr>
                        <a:t>red = HLA-binding</a:t>
                      </a:r>
                      <a:endParaRPr sz="1200" b="1">
                        <a:solidFill>
                          <a:srgbClr val="FF0000"/>
                        </a:solidFill>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0"/>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IVYKPVDLS</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I</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V</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Y</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K</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P</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V</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D</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L</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S</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1"/>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IVYKPVDLS</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I</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V</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Y</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K</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P</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V</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D</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L</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S</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2"/>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LQTAPVPMP</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Q</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T</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A</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P</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V</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P</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M</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P</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3"/>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LADEVSASL</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A</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D</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E</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V</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S</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A</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S</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4"/>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FEVMEDHAG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F</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E</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V</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M</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E</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D</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H</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A</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G</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5"/>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YTMHQDQEG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Y</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T</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M</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H</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Q</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D</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Q</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E</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G</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6"/>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IINKKLDLS</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I</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I</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N</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K</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K</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D</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L</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S</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7"/>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IGSTENLKH</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I</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G</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S</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T</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E</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N</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L</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K</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H</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8"/>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LADEVSASL</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A</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D</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E</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V</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S</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A</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S</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9"/>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VSGDTSPRH</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V</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S</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G</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D</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T</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S</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P</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R</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H</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10"/>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LDNITHVPG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D</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N</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I</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T</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H</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V</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P</a:t>
                      </a:r>
                      <a:endParaRPr sz="12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G</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1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pSer replaced with aspartic acid (D)</a:t>
            </a:r>
            <a:endParaRPr/>
          </a:p>
        </p:txBody>
      </p:sp>
      <p:graphicFrame>
        <p:nvGraphicFramePr>
          <p:cNvPr id="151" name="Google Shape;151;p25"/>
          <p:cNvGraphicFramePr/>
          <p:nvPr/>
        </p:nvGraphicFramePr>
        <p:xfrm>
          <a:off x="2026225" y="1233050"/>
          <a:ext cx="3000000" cy="3000000"/>
        </p:xfrm>
        <a:graphic>
          <a:graphicData uri="http://schemas.openxmlformats.org/drawingml/2006/table">
            <a:tbl>
              <a:tblPr>
                <a:noFill/>
                <a:tableStyleId>{90A167DB-CB8F-4993-B35F-8238A6B12F2F}</a:tableStyleId>
              </a:tblPr>
              <a:tblGrid>
                <a:gridCol w="1738750">
                  <a:extLst>
                    <a:ext uri="{9D8B030D-6E8A-4147-A177-3AD203B41FA5}">
                      <a16:colId xmlns:a16="http://schemas.microsoft.com/office/drawing/2014/main" val="20000"/>
                    </a:ext>
                  </a:extLst>
                </a:gridCol>
                <a:gridCol w="1190625">
                  <a:extLst>
                    <a:ext uri="{9D8B030D-6E8A-4147-A177-3AD203B41FA5}">
                      <a16:colId xmlns:a16="http://schemas.microsoft.com/office/drawing/2014/main" val="20001"/>
                    </a:ext>
                  </a:extLst>
                </a:gridCol>
                <a:gridCol w="1190625">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tblGrid>
              <a:tr h="200025">
                <a:tc>
                  <a:txBody>
                    <a:bodyPr/>
                    <a:lstStyle/>
                    <a:p>
                      <a:pPr marL="0" lvl="0" indent="0" algn="ctr" rtl="0">
                        <a:spcBef>
                          <a:spcPts val="0"/>
                        </a:spcBef>
                        <a:spcAft>
                          <a:spcPts val="0"/>
                        </a:spcAft>
                        <a:buNone/>
                      </a:pPr>
                      <a:r>
                        <a:rPr lang="en" sz="1200">
                          <a:latin typeface="Calibri"/>
                          <a:ea typeface="Calibri"/>
                          <a:cs typeface="Calibri"/>
                          <a:sym typeface="Calibri"/>
                        </a:rPr>
                        <a:t>Peptide</a:t>
                      </a:r>
                      <a:endParaRPr sz="1200">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200">
                          <a:latin typeface="Calibri"/>
                          <a:ea typeface="Calibri"/>
                          <a:cs typeface="Calibri"/>
                          <a:sym typeface="Calibri"/>
                        </a:rPr>
                        <a:t>DRB1_0401 rank</a:t>
                      </a:r>
                      <a:endParaRPr sz="1200">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200">
                          <a:latin typeface="Calibri"/>
                          <a:ea typeface="Calibri"/>
                          <a:cs typeface="Calibri"/>
                          <a:sym typeface="Calibri"/>
                        </a:rPr>
                        <a:t>DRB1_0405 rank</a:t>
                      </a:r>
                      <a:endParaRPr sz="1200">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200">
                          <a:latin typeface="Calibri"/>
                          <a:ea typeface="Calibri"/>
                          <a:cs typeface="Calibri"/>
                          <a:sym typeface="Calibri"/>
                        </a:rPr>
                        <a:t>Core</a:t>
                      </a:r>
                      <a:endParaRPr sz="1200">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0"/>
                  </a:ext>
                </a:extLst>
              </a:tr>
              <a:tr h="200025">
                <a:tc>
                  <a:txBody>
                    <a:bodyPr/>
                    <a:lstStyle/>
                    <a:p>
                      <a:pPr marL="0" lvl="0" indent="0" algn="ctr" rtl="0">
                        <a:spcBef>
                          <a:spcPts val="0"/>
                        </a:spcBef>
                        <a:spcAft>
                          <a:spcPts val="0"/>
                        </a:spcAft>
                        <a:buNone/>
                      </a:pPr>
                      <a:r>
                        <a:rPr lang="en" sz="1200">
                          <a:latin typeface="Calibri"/>
                          <a:ea typeface="Calibri"/>
                          <a:cs typeface="Calibri"/>
                          <a:sym typeface="Calibri"/>
                        </a:rPr>
                        <a:t>PMPDLKNVKSKIGDTE</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7.68</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10.75</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LKNVKSKIG</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1"/>
                  </a:ext>
                </a:extLst>
              </a:tr>
              <a:tr h="200025">
                <a:tc>
                  <a:txBody>
                    <a:bodyPr/>
                    <a:lstStyle/>
                    <a:p>
                      <a:pPr marL="0" lvl="0" indent="0" algn="ctr" rtl="0">
                        <a:spcBef>
                          <a:spcPts val="0"/>
                        </a:spcBef>
                        <a:spcAft>
                          <a:spcPts val="0"/>
                        </a:spcAft>
                        <a:buNone/>
                      </a:pPr>
                      <a:r>
                        <a:rPr lang="en" sz="1200">
                          <a:latin typeface="Calibri"/>
                          <a:ea typeface="Calibri"/>
                          <a:cs typeface="Calibri"/>
                          <a:sym typeface="Calibri"/>
                        </a:rPr>
                        <a:t>KSKIGDTENLKHQPGG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15.32</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18.97</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IGDTENLKH</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2"/>
                  </a:ext>
                </a:extLst>
              </a:tr>
              <a:tr h="200025">
                <a:tc>
                  <a:txBody>
                    <a:bodyPr/>
                    <a:lstStyle/>
                    <a:p>
                      <a:pPr marL="0" lvl="0" indent="0" algn="ctr" rtl="0">
                        <a:spcBef>
                          <a:spcPts val="0"/>
                        </a:spcBef>
                        <a:spcAft>
                          <a:spcPts val="0"/>
                        </a:spcAft>
                        <a:buNone/>
                      </a:pPr>
                      <a:r>
                        <a:rPr lang="en" sz="1200">
                          <a:latin typeface="Calibri"/>
                          <a:ea typeface="Calibri"/>
                          <a:cs typeface="Calibri"/>
                          <a:sym typeface="Calibri"/>
                        </a:rPr>
                        <a:t>VYKDPVVSGDTSPRHL</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15.71</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32.08</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VSGDTSPRH</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3"/>
                  </a:ext>
                </a:extLst>
              </a:tr>
              <a:tr h="200025">
                <a:tc>
                  <a:txBody>
                    <a:bodyPr/>
                    <a:lstStyle/>
                    <a:p>
                      <a:pPr marL="0" lvl="0" indent="0" algn="ctr" rtl="0">
                        <a:spcBef>
                          <a:spcPts val="0"/>
                        </a:spcBef>
                        <a:spcAft>
                          <a:spcPts val="0"/>
                        </a:spcAft>
                        <a:buNone/>
                      </a:pPr>
                      <a:r>
                        <a:rPr lang="en" sz="1200">
                          <a:latin typeface="Calibri"/>
                          <a:ea typeface="Calibri"/>
                          <a:cs typeface="Calibri"/>
                          <a:sym typeface="Calibri"/>
                        </a:rPr>
                        <a:t>KIGDLDNITHVPGGGN</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18.98</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27.25</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ctr" rtl="0">
                        <a:spcBef>
                          <a:spcPts val="0"/>
                        </a:spcBef>
                        <a:spcAft>
                          <a:spcPts val="0"/>
                        </a:spcAft>
                        <a:buNone/>
                      </a:pPr>
                      <a:r>
                        <a:rPr lang="en" sz="1200">
                          <a:latin typeface="Calibri"/>
                          <a:ea typeface="Calibri"/>
                          <a:cs typeface="Calibri"/>
                          <a:sym typeface="Calibri"/>
                        </a:rPr>
                        <a:t>LDNITHVPG</a:t>
                      </a:r>
                      <a:endParaRPr sz="1200">
                        <a:latin typeface="Calibri"/>
                        <a:ea typeface="Calibri"/>
                        <a:cs typeface="Calibri"/>
                        <a:sym typeface="Calibri"/>
                      </a:endParaRPr>
                    </a:p>
                  </a:txBody>
                  <a:tcPr marL="9525" marR="9525" marT="9525" marB="91425" anchor="b">
                    <a:solidFill>
                      <a:srgbClr val="BDD7EE"/>
                    </a:solidFill>
                  </a:tcPr>
                </a:tc>
                <a:extLst>
                  <a:ext uri="{0D108BD9-81ED-4DB2-BD59-A6C34878D82A}">
                    <a16:rowId xmlns:a16="http://schemas.microsoft.com/office/drawing/2014/main" val="10004"/>
                  </a:ext>
                </a:extLst>
              </a:tr>
            </a:tbl>
          </a:graphicData>
        </a:graphic>
      </p:graphicFrame>
      <p:graphicFrame>
        <p:nvGraphicFramePr>
          <p:cNvPr id="152" name="Google Shape;152;p25"/>
          <p:cNvGraphicFramePr/>
          <p:nvPr/>
        </p:nvGraphicFramePr>
        <p:xfrm>
          <a:off x="2342275" y="3023750"/>
          <a:ext cx="3000000" cy="3000000"/>
        </p:xfrm>
        <a:graphic>
          <a:graphicData uri="http://schemas.openxmlformats.org/drawingml/2006/table">
            <a:tbl>
              <a:tblPr>
                <a:noFill/>
                <a:tableStyleId>{90A167DB-CB8F-4993-B35F-8238A6B12F2F}</a:tableStyleId>
              </a:tblPr>
              <a:tblGrid>
                <a:gridCol w="971550">
                  <a:extLst>
                    <a:ext uri="{9D8B030D-6E8A-4147-A177-3AD203B41FA5}">
                      <a16:colId xmlns:a16="http://schemas.microsoft.com/office/drawing/2014/main" val="20000"/>
                    </a:ext>
                  </a:extLst>
                </a:gridCol>
                <a:gridCol w="265825">
                  <a:extLst>
                    <a:ext uri="{9D8B030D-6E8A-4147-A177-3AD203B41FA5}">
                      <a16:colId xmlns:a16="http://schemas.microsoft.com/office/drawing/2014/main" val="20001"/>
                    </a:ext>
                  </a:extLst>
                </a:gridCol>
                <a:gridCol w="264975">
                  <a:extLst>
                    <a:ext uri="{9D8B030D-6E8A-4147-A177-3AD203B41FA5}">
                      <a16:colId xmlns:a16="http://schemas.microsoft.com/office/drawing/2014/main" val="20002"/>
                    </a:ext>
                  </a:extLst>
                </a:gridCol>
                <a:gridCol w="294425">
                  <a:extLst>
                    <a:ext uri="{9D8B030D-6E8A-4147-A177-3AD203B41FA5}">
                      <a16:colId xmlns:a16="http://schemas.microsoft.com/office/drawing/2014/main" val="20003"/>
                    </a:ext>
                  </a:extLst>
                </a:gridCol>
                <a:gridCol w="253700">
                  <a:extLst>
                    <a:ext uri="{9D8B030D-6E8A-4147-A177-3AD203B41FA5}">
                      <a16:colId xmlns:a16="http://schemas.microsoft.com/office/drawing/2014/main" val="20004"/>
                    </a:ext>
                  </a:extLst>
                </a:gridCol>
                <a:gridCol w="219050">
                  <a:extLst>
                    <a:ext uri="{9D8B030D-6E8A-4147-A177-3AD203B41FA5}">
                      <a16:colId xmlns:a16="http://schemas.microsoft.com/office/drawing/2014/main" val="20005"/>
                    </a:ext>
                  </a:extLst>
                </a:gridCol>
                <a:gridCol w="219050">
                  <a:extLst>
                    <a:ext uri="{9D8B030D-6E8A-4147-A177-3AD203B41FA5}">
                      <a16:colId xmlns:a16="http://schemas.microsoft.com/office/drawing/2014/main" val="20006"/>
                    </a:ext>
                  </a:extLst>
                </a:gridCol>
                <a:gridCol w="219050">
                  <a:extLst>
                    <a:ext uri="{9D8B030D-6E8A-4147-A177-3AD203B41FA5}">
                      <a16:colId xmlns:a16="http://schemas.microsoft.com/office/drawing/2014/main" val="20007"/>
                    </a:ext>
                  </a:extLst>
                </a:gridCol>
                <a:gridCol w="219050">
                  <a:extLst>
                    <a:ext uri="{9D8B030D-6E8A-4147-A177-3AD203B41FA5}">
                      <a16:colId xmlns:a16="http://schemas.microsoft.com/office/drawing/2014/main" val="20008"/>
                    </a:ext>
                  </a:extLst>
                </a:gridCol>
                <a:gridCol w="219050">
                  <a:extLst>
                    <a:ext uri="{9D8B030D-6E8A-4147-A177-3AD203B41FA5}">
                      <a16:colId xmlns:a16="http://schemas.microsoft.com/office/drawing/2014/main" val="20009"/>
                    </a:ext>
                  </a:extLst>
                </a:gridCol>
                <a:gridCol w="1214150">
                  <a:extLst>
                    <a:ext uri="{9D8B030D-6E8A-4147-A177-3AD203B41FA5}">
                      <a16:colId xmlns:a16="http://schemas.microsoft.com/office/drawing/2014/main" val="20010"/>
                    </a:ext>
                  </a:extLst>
                </a:gridCol>
              </a:tblGrid>
              <a:tr h="289700">
                <a:tc>
                  <a:txBody>
                    <a:bodyPr/>
                    <a:lstStyle/>
                    <a:p>
                      <a:pPr marL="0" lvl="0" indent="0" algn="l" rtl="0">
                        <a:spcBef>
                          <a:spcPts val="0"/>
                        </a:spcBef>
                        <a:spcAft>
                          <a:spcPts val="0"/>
                        </a:spcAft>
                        <a:buNone/>
                      </a:pPr>
                      <a:r>
                        <a:rPr lang="en" sz="1200" b="1">
                          <a:latin typeface="Calibri"/>
                          <a:ea typeface="Calibri"/>
                          <a:cs typeface="Calibri"/>
                          <a:sym typeface="Calibri"/>
                        </a:rPr>
                        <a:t>Core</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1</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2</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3</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4</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5</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6</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7</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8</a:t>
                      </a:r>
                      <a:endParaRPr sz="1200" b="1">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9</a:t>
                      </a:r>
                      <a:endParaRPr sz="1200" b="1">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b="1">
                          <a:solidFill>
                            <a:srgbClr val="FF0000"/>
                          </a:solidFill>
                          <a:latin typeface="Calibri"/>
                          <a:ea typeface="Calibri"/>
                          <a:cs typeface="Calibri"/>
                          <a:sym typeface="Calibri"/>
                        </a:rPr>
                        <a:t>red = HLA-binding</a:t>
                      </a:r>
                      <a:endParaRPr sz="1200" b="1">
                        <a:solidFill>
                          <a:srgbClr val="FF0000"/>
                        </a:solidFill>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0"/>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LKNVKSKIG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K</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N</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V</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K</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S</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K</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I</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G</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1"/>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IGDTENLKH</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I</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G</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D</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T</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E</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N</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L</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K</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H</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2"/>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VSGDTSPRH</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V</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S</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G</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D</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T</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S</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P</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R</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H</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3"/>
                  </a:ext>
                </a:extLst>
              </a:tr>
              <a:tr h="200025">
                <a:tc>
                  <a:txBody>
                    <a:bodyPr/>
                    <a:lstStyle/>
                    <a:p>
                      <a:pPr marL="0" lvl="0" indent="0" algn="l" rtl="0">
                        <a:spcBef>
                          <a:spcPts val="0"/>
                        </a:spcBef>
                        <a:spcAft>
                          <a:spcPts val="0"/>
                        </a:spcAft>
                        <a:buNone/>
                      </a:pPr>
                      <a:r>
                        <a:rPr lang="en" sz="1200">
                          <a:latin typeface="Calibri"/>
                          <a:ea typeface="Calibri"/>
                          <a:cs typeface="Calibri"/>
                          <a:sym typeface="Calibri"/>
                        </a:rPr>
                        <a:t>LDNITHVPG</a:t>
                      </a:r>
                      <a:endParaRPr sz="1200">
                        <a:latin typeface="Calibri"/>
                        <a:ea typeface="Calibri"/>
                        <a:cs typeface="Calibri"/>
                        <a:sym typeface="Calibri"/>
                      </a:endParaRPr>
                    </a:p>
                  </a:txBody>
                  <a:tcPr marL="9525" marR="9525" marT="9525" marB="91425" anchor="b">
                    <a:solidFill>
                      <a:srgbClr val="BDD7EE"/>
                    </a:solidFill>
                  </a:tcPr>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D</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N</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I</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T</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H</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V</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latin typeface="Calibri"/>
                          <a:ea typeface="Calibri"/>
                          <a:cs typeface="Calibri"/>
                          <a:sym typeface="Calibri"/>
                        </a:rPr>
                        <a:t>P</a:t>
                      </a:r>
                      <a:endParaRPr sz="1200">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r>
                        <a:rPr lang="en" sz="1200">
                          <a:solidFill>
                            <a:srgbClr val="FF0000"/>
                          </a:solidFill>
                          <a:latin typeface="Calibri"/>
                          <a:ea typeface="Calibri"/>
                          <a:cs typeface="Calibri"/>
                          <a:sym typeface="Calibri"/>
                        </a:rPr>
                        <a:t>G</a:t>
                      </a:r>
                      <a:endParaRPr sz="1200">
                        <a:solidFill>
                          <a:srgbClr val="FF0000"/>
                        </a:solidFill>
                        <a:latin typeface="Calibri"/>
                        <a:ea typeface="Calibri"/>
                        <a:cs typeface="Calibri"/>
                        <a:sym typeface="Calibri"/>
                      </a:endParaRPr>
                    </a:p>
                  </a:txBody>
                  <a:tcPr marL="9525" marR="9525" marT="9525" marB="91425" anchor="b"/>
                </a:tc>
                <a:tc>
                  <a:txBody>
                    <a:bodyPr/>
                    <a:lstStyle/>
                    <a:p>
                      <a:pPr marL="0" lvl="0" indent="0" algn="l" rtl="0">
                        <a:spcBef>
                          <a:spcPts val="0"/>
                        </a:spcBef>
                        <a:spcAft>
                          <a:spcPts val="0"/>
                        </a:spcAft>
                        <a:buNone/>
                      </a:pPr>
                      <a:endParaRPr/>
                    </a:p>
                  </a:txBody>
                  <a:tcPr marL="9525" marR="9525" marT="9525" marB="91425" anchor="b"/>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DELFIA peptide binding results (a-syn)</a:t>
            </a:r>
            <a:endParaRPr/>
          </a:p>
        </p:txBody>
      </p:sp>
      <p:sp>
        <p:nvSpPr>
          <p:cNvPr id="158" name="Google Shape;158;p26"/>
          <p:cNvSpPr txBox="1"/>
          <p:nvPr/>
        </p:nvSpPr>
        <p:spPr>
          <a:xfrm>
            <a:off x="7219325" y="4636000"/>
            <a:ext cx="255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Courtesy of Guo Luo</a:t>
            </a:r>
            <a:endParaRPr/>
          </a:p>
        </p:txBody>
      </p:sp>
      <p:pic>
        <p:nvPicPr>
          <p:cNvPr id="159" name="Google Shape;159;p26"/>
          <p:cNvPicPr preferRelativeResize="0"/>
          <p:nvPr/>
        </p:nvPicPr>
        <p:blipFill>
          <a:blip r:embed="rId3">
            <a:alphaModFix/>
          </a:blip>
          <a:stretch>
            <a:fillRect/>
          </a:stretch>
        </p:blipFill>
        <p:spPr>
          <a:xfrm>
            <a:off x="152400" y="1170125"/>
            <a:ext cx="8839200" cy="32452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20"/>
              <a:t>Some characteristics of high-binders vs non-binders (alpha-synuclein)</a:t>
            </a:r>
            <a:endParaRPr sz="2120"/>
          </a:p>
        </p:txBody>
      </p:sp>
      <p:graphicFrame>
        <p:nvGraphicFramePr>
          <p:cNvPr id="165" name="Google Shape;165;p27"/>
          <p:cNvGraphicFramePr/>
          <p:nvPr/>
        </p:nvGraphicFramePr>
        <p:xfrm>
          <a:off x="498200" y="1187420"/>
          <a:ext cx="3000000" cy="3000000"/>
        </p:xfrm>
        <a:graphic>
          <a:graphicData uri="http://schemas.openxmlformats.org/drawingml/2006/table">
            <a:tbl>
              <a:tblPr>
                <a:noFill/>
                <a:tableStyleId>{90A167DB-CB8F-4993-B35F-8238A6B12F2F}</a:tableStyleId>
              </a:tblPr>
              <a:tblGrid>
                <a:gridCol w="1779975">
                  <a:extLst>
                    <a:ext uri="{9D8B030D-6E8A-4147-A177-3AD203B41FA5}">
                      <a16:colId xmlns:a16="http://schemas.microsoft.com/office/drawing/2014/main" val="20000"/>
                    </a:ext>
                  </a:extLst>
                </a:gridCol>
                <a:gridCol w="1804050">
                  <a:extLst>
                    <a:ext uri="{9D8B030D-6E8A-4147-A177-3AD203B41FA5}">
                      <a16:colId xmlns:a16="http://schemas.microsoft.com/office/drawing/2014/main" val="20001"/>
                    </a:ext>
                  </a:extLst>
                </a:gridCol>
                <a:gridCol w="2477550">
                  <a:extLst>
                    <a:ext uri="{9D8B030D-6E8A-4147-A177-3AD203B41FA5}">
                      <a16:colId xmlns:a16="http://schemas.microsoft.com/office/drawing/2014/main" val="20002"/>
                    </a:ext>
                  </a:extLst>
                </a:gridCol>
                <a:gridCol w="1166050">
                  <a:extLst>
                    <a:ext uri="{9D8B030D-6E8A-4147-A177-3AD203B41FA5}">
                      <a16:colId xmlns:a16="http://schemas.microsoft.com/office/drawing/2014/main" val="20003"/>
                    </a:ext>
                  </a:extLst>
                </a:gridCol>
                <a:gridCol w="856900">
                  <a:extLst>
                    <a:ext uri="{9D8B030D-6E8A-4147-A177-3AD203B41FA5}">
                      <a16:colId xmlns:a16="http://schemas.microsoft.com/office/drawing/2014/main" val="20004"/>
                    </a:ext>
                  </a:extLst>
                </a:gridCol>
              </a:tblGrid>
              <a:tr h="855400">
                <a:tc>
                  <a:txBody>
                    <a:bodyPr/>
                    <a:lstStyle/>
                    <a:p>
                      <a:pPr marL="0" lvl="0" indent="0" algn="ctr" rtl="0">
                        <a:spcBef>
                          <a:spcPts val="0"/>
                        </a:spcBef>
                        <a:spcAft>
                          <a:spcPts val="0"/>
                        </a:spcAft>
                        <a:buNone/>
                      </a:pPr>
                      <a:r>
                        <a:rPr lang="en" sz="1500" b="1">
                          <a:latin typeface="Calibri"/>
                          <a:ea typeface="Calibri"/>
                          <a:cs typeface="Calibri"/>
                          <a:sym typeface="Calibri"/>
                        </a:rPr>
                        <a:t>Peptide</a:t>
                      </a:r>
                      <a:endParaRPr sz="1500" b="1">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b="1">
                          <a:latin typeface="Calibri"/>
                          <a:ea typeface="Calibri"/>
                          <a:cs typeface="Calibri"/>
                          <a:sym typeface="Calibri"/>
                        </a:rPr>
                        <a:t>9-mer Core</a:t>
                      </a:r>
                      <a:endParaRPr sz="1500" b="1">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b="1">
                          <a:latin typeface="Calibri"/>
                          <a:ea typeface="Calibri"/>
                          <a:cs typeface="Calibri"/>
                          <a:sym typeface="Calibri"/>
                        </a:rPr>
                        <a:t>Sequence</a:t>
                      </a:r>
                      <a:endParaRPr sz="1500" b="1">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b="1">
                          <a:latin typeface="Calibri"/>
                          <a:ea typeface="Calibri"/>
                          <a:cs typeface="Calibri"/>
                          <a:sym typeface="Calibri"/>
                        </a:rPr>
                        <a:t>Post-</a:t>
                      </a:r>
                      <a:endParaRPr sz="1500" b="1">
                        <a:latin typeface="Calibri"/>
                        <a:ea typeface="Calibri"/>
                        <a:cs typeface="Calibri"/>
                        <a:sym typeface="Calibri"/>
                      </a:endParaRPr>
                    </a:p>
                    <a:p>
                      <a:pPr marL="0" lvl="0" indent="0" algn="ctr" rtl="0">
                        <a:spcBef>
                          <a:spcPts val="0"/>
                        </a:spcBef>
                        <a:spcAft>
                          <a:spcPts val="0"/>
                        </a:spcAft>
                        <a:buNone/>
                      </a:pPr>
                      <a:r>
                        <a:rPr lang="en" sz="1500" b="1">
                          <a:latin typeface="Calibri"/>
                          <a:ea typeface="Calibri"/>
                          <a:cs typeface="Calibri"/>
                          <a:sym typeface="Calibri"/>
                        </a:rPr>
                        <a:t>translational modification</a:t>
                      </a:r>
                      <a:endParaRPr sz="1500" b="1">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b="1">
                          <a:latin typeface="Calibri"/>
                          <a:ea typeface="Calibri"/>
                          <a:cs typeface="Calibri"/>
                          <a:sym typeface="Calibri"/>
                        </a:rPr>
                        <a:t>% GAD signal</a:t>
                      </a:r>
                      <a:endParaRPr sz="1500" b="1">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0"/>
                  </a:ext>
                </a:extLst>
              </a:tr>
              <a:tr h="488000">
                <a:tc>
                  <a:txBody>
                    <a:bodyPr/>
                    <a:lstStyle/>
                    <a:p>
                      <a:pPr marL="0" lvl="0" indent="0" algn="ctr" rtl="0">
                        <a:spcBef>
                          <a:spcPts val="0"/>
                        </a:spcBef>
                        <a:spcAft>
                          <a:spcPts val="0"/>
                        </a:spcAft>
                        <a:buNone/>
                      </a:pPr>
                      <a:r>
                        <a:rPr lang="en" sz="1500">
                          <a:solidFill>
                            <a:srgbClr val="FF0000"/>
                          </a:solidFill>
                          <a:latin typeface="Calibri"/>
                          <a:ea typeface="Calibri"/>
                          <a:cs typeface="Calibri"/>
                          <a:sym typeface="Calibri"/>
                        </a:rPr>
                        <a:t>SYN-29</a:t>
                      </a:r>
                      <a:endParaRPr sz="1500">
                        <a:solidFill>
                          <a:srgbClr val="FF0000"/>
                        </a:solidFill>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solidFill>
                            <a:srgbClr val="222222"/>
                          </a:solidFill>
                          <a:latin typeface="Calibri"/>
                          <a:ea typeface="Calibri"/>
                          <a:cs typeface="Calibri"/>
                          <a:sym typeface="Calibri"/>
                        </a:rPr>
                        <a:t>MPVDPDNEA</a:t>
                      </a:r>
                      <a:endParaRPr sz="1500">
                        <a:solidFill>
                          <a:srgbClr val="222222"/>
                        </a:solidFill>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solidFill>
                            <a:srgbClr val="FF0000"/>
                          </a:solidFill>
                          <a:latin typeface="Calibri"/>
                          <a:ea typeface="Calibri"/>
                          <a:cs typeface="Calibri"/>
                          <a:sym typeface="Calibri"/>
                        </a:rPr>
                        <a:t>LEDMPVDPDNEAYEM </a:t>
                      </a:r>
                      <a:endParaRPr sz="1500">
                        <a:solidFill>
                          <a:srgbClr val="FF0000"/>
                        </a:solidFill>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endParaRPr sz="15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500">
                          <a:solidFill>
                            <a:srgbClr val="FF0000"/>
                          </a:solidFill>
                          <a:latin typeface="Calibri"/>
                          <a:ea typeface="Calibri"/>
                          <a:cs typeface="Calibri"/>
                          <a:sym typeface="Calibri"/>
                        </a:rPr>
                        <a:t>23</a:t>
                      </a:r>
                      <a:endParaRPr sz="1500">
                        <a:solidFill>
                          <a:srgbClr val="FF0000"/>
                        </a:solidFill>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1"/>
                  </a:ext>
                </a:extLst>
              </a:tr>
              <a:tr h="541250">
                <a:tc>
                  <a:txBody>
                    <a:bodyPr/>
                    <a:lstStyle/>
                    <a:p>
                      <a:pPr marL="0" lvl="0" indent="0" algn="ctr" rtl="0">
                        <a:spcBef>
                          <a:spcPts val="0"/>
                        </a:spcBef>
                        <a:spcAft>
                          <a:spcPts val="0"/>
                        </a:spcAft>
                        <a:buNone/>
                      </a:pPr>
                      <a:r>
                        <a:rPr lang="en" sz="1500">
                          <a:latin typeface="Calibri"/>
                          <a:ea typeface="Calibri"/>
                          <a:cs typeface="Calibri"/>
                          <a:sym typeface="Calibri"/>
                        </a:rPr>
                        <a:t>SYN-29p</a:t>
                      </a:r>
                      <a:endParaRPr sz="1500">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latin typeface="Calibri"/>
                          <a:ea typeface="Calibri"/>
                          <a:cs typeface="Calibri"/>
                          <a:sym typeface="Calibri"/>
                        </a:rPr>
                        <a:t>MPVDPDNEA</a:t>
                      </a:r>
                      <a:endParaRPr sz="1500">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latin typeface="Calibri"/>
                          <a:ea typeface="Calibri"/>
                          <a:cs typeface="Calibri"/>
                          <a:sym typeface="Calibri"/>
                        </a:rPr>
                        <a:t>LEDMPVDPDNEAY(p)EM </a:t>
                      </a:r>
                      <a:endParaRPr sz="1500">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latin typeface="Calibri"/>
                          <a:ea typeface="Calibri"/>
                          <a:cs typeface="Calibri"/>
                          <a:sym typeface="Calibri"/>
                        </a:rPr>
                        <a:t>pY125</a:t>
                      </a:r>
                      <a:endParaRPr sz="15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500">
                          <a:latin typeface="Calibri"/>
                          <a:ea typeface="Calibri"/>
                          <a:cs typeface="Calibri"/>
                          <a:sym typeface="Calibri"/>
                        </a:rPr>
                        <a:t>35</a:t>
                      </a:r>
                      <a:endParaRPr sz="1500">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2"/>
                  </a:ext>
                </a:extLst>
              </a:tr>
              <a:tr h="488000">
                <a:tc>
                  <a:txBody>
                    <a:bodyPr/>
                    <a:lstStyle/>
                    <a:p>
                      <a:pPr marL="0" lvl="0" indent="0" algn="ctr" rtl="0">
                        <a:spcBef>
                          <a:spcPts val="0"/>
                        </a:spcBef>
                        <a:spcAft>
                          <a:spcPts val="0"/>
                        </a:spcAft>
                        <a:buNone/>
                      </a:pPr>
                      <a:r>
                        <a:rPr lang="en" sz="1500">
                          <a:solidFill>
                            <a:srgbClr val="FF0000"/>
                          </a:solidFill>
                          <a:latin typeface="Calibri"/>
                          <a:ea typeface="Calibri"/>
                          <a:cs typeface="Calibri"/>
                          <a:sym typeface="Calibri"/>
                        </a:rPr>
                        <a:t>SYN-31</a:t>
                      </a:r>
                      <a:endParaRPr sz="1500">
                        <a:solidFill>
                          <a:srgbClr val="FF0000"/>
                        </a:solidFill>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solidFill>
                            <a:srgbClr val="FF0000"/>
                          </a:solidFill>
                          <a:latin typeface="Calibri"/>
                          <a:ea typeface="Calibri"/>
                          <a:cs typeface="Calibri"/>
                          <a:sym typeface="Calibri"/>
                        </a:rPr>
                        <a:t>AYEMPSEEG</a:t>
                      </a:r>
                      <a:endParaRPr sz="1500">
                        <a:solidFill>
                          <a:srgbClr val="FF0000"/>
                        </a:solidFill>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solidFill>
                            <a:srgbClr val="FF0000"/>
                          </a:solidFill>
                          <a:latin typeface="Calibri"/>
                          <a:ea typeface="Calibri"/>
                          <a:cs typeface="Calibri"/>
                          <a:sym typeface="Calibri"/>
                        </a:rPr>
                        <a:t>DNEAYEMPSEEGYQD </a:t>
                      </a:r>
                      <a:endParaRPr sz="1500">
                        <a:solidFill>
                          <a:srgbClr val="FF0000"/>
                        </a:solidFill>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endParaRPr sz="15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500">
                          <a:solidFill>
                            <a:srgbClr val="FF0000"/>
                          </a:solidFill>
                          <a:latin typeface="Calibri"/>
                          <a:ea typeface="Calibri"/>
                          <a:cs typeface="Calibri"/>
                          <a:sym typeface="Calibri"/>
                        </a:rPr>
                        <a:t>26</a:t>
                      </a:r>
                      <a:endParaRPr sz="1500">
                        <a:solidFill>
                          <a:srgbClr val="FF0000"/>
                        </a:solidFill>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3"/>
                  </a:ext>
                </a:extLst>
              </a:tr>
              <a:tr h="541250">
                <a:tc>
                  <a:txBody>
                    <a:bodyPr/>
                    <a:lstStyle/>
                    <a:p>
                      <a:pPr marL="0" lvl="0" indent="0" algn="ctr" rtl="0">
                        <a:spcBef>
                          <a:spcPts val="0"/>
                        </a:spcBef>
                        <a:spcAft>
                          <a:spcPts val="0"/>
                        </a:spcAft>
                        <a:buNone/>
                      </a:pPr>
                      <a:r>
                        <a:rPr lang="en" sz="1500">
                          <a:latin typeface="Calibri"/>
                          <a:ea typeface="Calibri"/>
                          <a:cs typeface="Calibri"/>
                          <a:sym typeface="Calibri"/>
                        </a:rPr>
                        <a:t>SYN-31ps</a:t>
                      </a:r>
                      <a:endParaRPr sz="1500">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solidFill>
                            <a:srgbClr val="222222"/>
                          </a:solidFill>
                          <a:latin typeface="Calibri"/>
                          <a:ea typeface="Calibri"/>
                          <a:cs typeface="Calibri"/>
                          <a:sym typeface="Calibri"/>
                        </a:rPr>
                        <a:t>A</a:t>
                      </a:r>
                      <a:r>
                        <a:rPr lang="en" sz="1500" u="sng">
                          <a:solidFill>
                            <a:srgbClr val="222222"/>
                          </a:solidFill>
                          <a:latin typeface="Calibri"/>
                          <a:ea typeface="Calibri"/>
                          <a:cs typeface="Calibri"/>
                          <a:sym typeface="Calibri"/>
                        </a:rPr>
                        <a:t>Y</a:t>
                      </a:r>
                      <a:r>
                        <a:rPr lang="en" sz="1500">
                          <a:solidFill>
                            <a:srgbClr val="222222"/>
                          </a:solidFill>
                          <a:latin typeface="Calibri"/>
                          <a:ea typeface="Calibri"/>
                          <a:cs typeface="Calibri"/>
                          <a:sym typeface="Calibri"/>
                        </a:rPr>
                        <a:t>EMP</a:t>
                      </a:r>
                      <a:r>
                        <a:rPr lang="en" sz="1500" u="sng">
                          <a:solidFill>
                            <a:srgbClr val="222222"/>
                          </a:solidFill>
                          <a:latin typeface="Calibri"/>
                          <a:ea typeface="Calibri"/>
                          <a:cs typeface="Calibri"/>
                          <a:sym typeface="Calibri"/>
                        </a:rPr>
                        <a:t>S</a:t>
                      </a:r>
                      <a:r>
                        <a:rPr lang="en" sz="1500">
                          <a:solidFill>
                            <a:srgbClr val="222222"/>
                          </a:solidFill>
                          <a:latin typeface="Calibri"/>
                          <a:ea typeface="Calibri"/>
                          <a:cs typeface="Calibri"/>
                          <a:sym typeface="Calibri"/>
                        </a:rPr>
                        <a:t>EEG (P6)</a:t>
                      </a:r>
                      <a:endParaRPr sz="1500">
                        <a:solidFill>
                          <a:srgbClr val="222222"/>
                        </a:solidFill>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latin typeface="Calibri"/>
                          <a:ea typeface="Calibri"/>
                          <a:cs typeface="Calibri"/>
                          <a:sym typeface="Calibri"/>
                        </a:rPr>
                        <a:t>DNEAYEMPS(p)EEGYQD </a:t>
                      </a:r>
                      <a:endParaRPr sz="1500">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latin typeface="Calibri"/>
                          <a:ea typeface="Calibri"/>
                          <a:cs typeface="Calibri"/>
                          <a:sym typeface="Calibri"/>
                        </a:rPr>
                        <a:t>pS129</a:t>
                      </a:r>
                      <a:endParaRPr sz="15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500">
                          <a:latin typeface="Calibri"/>
                          <a:ea typeface="Calibri"/>
                          <a:cs typeface="Calibri"/>
                          <a:sym typeface="Calibri"/>
                        </a:rPr>
                        <a:t>89</a:t>
                      </a:r>
                      <a:endParaRPr sz="1500">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4"/>
                  </a:ext>
                </a:extLst>
              </a:tr>
              <a:tr h="541250">
                <a:tc>
                  <a:txBody>
                    <a:bodyPr/>
                    <a:lstStyle/>
                    <a:p>
                      <a:pPr marL="0" lvl="0" indent="0" algn="ctr" rtl="0">
                        <a:spcBef>
                          <a:spcPts val="0"/>
                        </a:spcBef>
                        <a:spcAft>
                          <a:spcPts val="0"/>
                        </a:spcAft>
                        <a:buNone/>
                      </a:pPr>
                      <a:r>
                        <a:rPr lang="en" sz="1500">
                          <a:latin typeface="Calibri"/>
                          <a:ea typeface="Calibri"/>
                          <a:cs typeface="Calibri"/>
                          <a:sym typeface="Calibri"/>
                        </a:rPr>
                        <a:t>SYN-31py</a:t>
                      </a:r>
                      <a:endParaRPr sz="1500">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solidFill>
                            <a:srgbClr val="222222"/>
                          </a:solidFill>
                          <a:latin typeface="Calibri"/>
                          <a:ea typeface="Calibri"/>
                          <a:cs typeface="Calibri"/>
                          <a:sym typeface="Calibri"/>
                        </a:rPr>
                        <a:t>A</a:t>
                      </a:r>
                      <a:r>
                        <a:rPr lang="en" sz="1500" u="sng">
                          <a:solidFill>
                            <a:srgbClr val="222222"/>
                          </a:solidFill>
                          <a:latin typeface="Calibri"/>
                          <a:ea typeface="Calibri"/>
                          <a:cs typeface="Calibri"/>
                          <a:sym typeface="Calibri"/>
                        </a:rPr>
                        <a:t>Y</a:t>
                      </a:r>
                      <a:r>
                        <a:rPr lang="en" sz="1500">
                          <a:solidFill>
                            <a:srgbClr val="222222"/>
                          </a:solidFill>
                          <a:latin typeface="Calibri"/>
                          <a:ea typeface="Calibri"/>
                          <a:cs typeface="Calibri"/>
                          <a:sym typeface="Calibri"/>
                        </a:rPr>
                        <a:t>EMP</a:t>
                      </a:r>
                      <a:r>
                        <a:rPr lang="en" sz="1500" u="sng">
                          <a:solidFill>
                            <a:srgbClr val="222222"/>
                          </a:solidFill>
                          <a:latin typeface="Calibri"/>
                          <a:ea typeface="Calibri"/>
                          <a:cs typeface="Calibri"/>
                          <a:sym typeface="Calibri"/>
                        </a:rPr>
                        <a:t>S</a:t>
                      </a:r>
                      <a:r>
                        <a:rPr lang="en" sz="1500">
                          <a:solidFill>
                            <a:srgbClr val="222222"/>
                          </a:solidFill>
                          <a:latin typeface="Calibri"/>
                          <a:ea typeface="Calibri"/>
                          <a:cs typeface="Calibri"/>
                          <a:sym typeface="Calibri"/>
                        </a:rPr>
                        <a:t>EEG (P2)</a:t>
                      </a:r>
                      <a:endParaRPr sz="1500">
                        <a:solidFill>
                          <a:srgbClr val="222222"/>
                        </a:solidFill>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latin typeface="Calibri"/>
                          <a:ea typeface="Calibri"/>
                          <a:cs typeface="Calibri"/>
                          <a:sym typeface="Calibri"/>
                        </a:rPr>
                        <a:t>DNEAY(p)EMPSEEGYQD </a:t>
                      </a:r>
                      <a:endParaRPr sz="1500">
                        <a:latin typeface="Calibri"/>
                        <a:ea typeface="Calibri"/>
                        <a:cs typeface="Calibri"/>
                        <a:sym typeface="Calibri"/>
                      </a:endParaRPr>
                    </a:p>
                  </a:txBody>
                  <a:tcPr marL="9525" marR="9525" marT="9525" marB="91425" anchor="b"/>
                </a:tc>
                <a:tc>
                  <a:txBody>
                    <a:bodyPr/>
                    <a:lstStyle/>
                    <a:p>
                      <a:pPr marL="0" lvl="0" indent="0" algn="ctr" rtl="0">
                        <a:spcBef>
                          <a:spcPts val="0"/>
                        </a:spcBef>
                        <a:spcAft>
                          <a:spcPts val="0"/>
                        </a:spcAft>
                        <a:buNone/>
                      </a:pPr>
                      <a:r>
                        <a:rPr lang="en" sz="1500">
                          <a:latin typeface="Calibri"/>
                          <a:ea typeface="Calibri"/>
                          <a:cs typeface="Calibri"/>
                          <a:sym typeface="Calibri"/>
                        </a:rPr>
                        <a:t>pY125</a:t>
                      </a:r>
                      <a:endParaRPr sz="1500">
                        <a:latin typeface="Calibri"/>
                        <a:ea typeface="Calibri"/>
                        <a:cs typeface="Calibri"/>
                        <a:sym typeface="Calibri"/>
                      </a:endParaRPr>
                    </a:p>
                  </a:txBody>
                  <a:tcPr marL="9525" marR="9525" marT="9525" marB="91425" anchor="b"/>
                </a:tc>
                <a:tc>
                  <a:txBody>
                    <a:bodyPr/>
                    <a:lstStyle/>
                    <a:p>
                      <a:pPr marL="0" lvl="0" indent="0" algn="ctr" rtl="0">
                        <a:lnSpc>
                          <a:spcPct val="115000"/>
                        </a:lnSpc>
                        <a:spcBef>
                          <a:spcPts val="0"/>
                        </a:spcBef>
                        <a:spcAft>
                          <a:spcPts val="0"/>
                        </a:spcAft>
                        <a:buNone/>
                      </a:pPr>
                      <a:r>
                        <a:rPr lang="en" sz="1500">
                          <a:latin typeface="Calibri"/>
                          <a:ea typeface="Calibri"/>
                          <a:cs typeface="Calibri"/>
                          <a:sym typeface="Calibri"/>
                        </a:rPr>
                        <a:t>53</a:t>
                      </a:r>
                      <a:endParaRPr sz="1500">
                        <a:latin typeface="Calibri"/>
                        <a:ea typeface="Calibri"/>
                        <a:cs typeface="Calibri"/>
                        <a:sym typeface="Calibri"/>
                      </a:endParaRPr>
                    </a:p>
                  </a:txBody>
                  <a:tcPr marL="9525" marR="9525" marT="9525" marB="91425" anchor="b"/>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DELFIA peptide binding assay results (tau)</a:t>
            </a:r>
            <a:endParaRPr/>
          </a:p>
        </p:txBody>
      </p:sp>
      <p:pic>
        <p:nvPicPr>
          <p:cNvPr id="171" name="Google Shape;171;p28"/>
          <p:cNvPicPr preferRelativeResize="0"/>
          <p:nvPr/>
        </p:nvPicPr>
        <p:blipFill>
          <a:blip r:embed="rId3">
            <a:alphaModFix/>
          </a:blip>
          <a:stretch>
            <a:fillRect/>
          </a:stretch>
        </p:blipFill>
        <p:spPr>
          <a:xfrm>
            <a:off x="152400" y="1070275"/>
            <a:ext cx="8910950" cy="3920825"/>
          </a:xfrm>
          <a:prstGeom prst="rect">
            <a:avLst/>
          </a:prstGeom>
          <a:noFill/>
          <a:ln>
            <a:noFill/>
          </a:ln>
        </p:spPr>
      </p:pic>
      <p:cxnSp>
        <p:nvCxnSpPr>
          <p:cNvPr id="172" name="Google Shape;172;p28"/>
          <p:cNvCxnSpPr/>
          <p:nvPr/>
        </p:nvCxnSpPr>
        <p:spPr>
          <a:xfrm>
            <a:off x="1077775" y="2560050"/>
            <a:ext cx="7926600" cy="11700"/>
          </a:xfrm>
          <a:prstGeom prst="straightConnector1">
            <a:avLst/>
          </a:prstGeom>
          <a:noFill/>
          <a:ln w="38100" cap="flat" cmpd="sng">
            <a:solidFill>
              <a:srgbClr val="FF0000"/>
            </a:solidFill>
            <a:prstDash val="solid"/>
            <a:round/>
            <a:headEnd type="none" w="med" len="med"/>
            <a:tailEnd type="none" w="med" len="med"/>
          </a:ln>
        </p:spPr>
      </p:cxnSp>
      <p:cxnSp>
        <p:nvCxnSpPr>
          <p:cNvPr id="173" name="Google Shape;173;p28"/>
          <p:cNvCxnSpPr/>
          <p:nvPr/>
        </p:nvCxnSpPr>
        <p:spPr>
          <a:xfrm rot="10800000">
            <a:off x="4062725" y="4447200"/>
            <a:ext cx="10500" cy="239100"/>
          </a:xfrm>
          <a:prstGeom prst="straightConnector1">
            <a:avLst/>
          </a:prstGeom>
          <a:noFill/>
          <a:ln w="9525" cap="flat" cmpd="sng">
            <a:solidFill>
              <a:srgbClr val="FF0000"/>
            </a:solidFill>
            <a:prstDash val="solid"/>
            <a:round/>
            <a:headEnd type="none" w="med" len="med"/>
            <a:tailEnd type="triangle" w="med" len="med"/>
          </a:ln>
        </p:spPr>
      </p:cxnSp>
      <p:cxnSp>
        <p:nvCxnSpPr>
          <p:cNvPr id="174" name="Google Shape;174;p28"/>
          <p:cNvCxnSpPr/>
          <p:nvPr/>
        </p:nvCxnSpPr>
        <p:spPr>
          <a:xfrm rot="10800000">
            <a:off x="5690625" y="4447200"/>
            <a:ext cx="10500" cy="239100"/>
          </a:xfrm>
          <a:prstGeom prst="straightConnector1">
            <a:avLst/>
          </a:prstGeom>
          <a:noFill/>
          <a:ln w="9525" cap="flat" cmpd="sng">
            <a:solidFill>
              <a:srgbClr val="FF0000"/>
            </a:solidFill>
            <a:prstDash val="solid"/>
            <a:round/>
            <a:headEnd type="none" w="med" len="med"/>
            <a:tailEnd type="triangle" w="med" len="med"/>
          </a:ln>
        </p:spPr>
      </p:cxnSp>
      <p:cxnSp>
        <p:nvCxnSpPr>
          <p:cNvPr id="175" name="Google Shape;175;p28"/>
          <p:cNvCxnSpPr/>
          <p:nvPr/>
        </p:nvCxnSpPr>
        <p:spPr>
          <a:xfrm rot="10800000">
            <a:off x="7671825" y="4447200"/>
            <a:ext cx="10500" cy="2391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DELFIA peptide binding assay results (tau)</a:t>
            </a:r>
            <a:endParaRPr/>
          </a:p>
        </p:txBody>
      </p:sp>
      <p:pic>
        <p:nvPicPr>
          <p:cNvPr id="181" name="Google Shape;181;p29"/>
          <p:cNvPicPr preferRelativeResize="0"/>
          <p:nvPr/>
        </p:nvPicPr>
        <p:blipFill>
          <a:blip r:embed="rId3">
            <a:alphaModFix/>
          </a:blip>
          <a:stretch>
            <a:fillRect/>
          </a:stretch>
        </p:blipFill>
        <p:spPr>
          <a:xfrm>
            <a:off x="299250" y="1093925"/>
            <a:ext cx="8456849" cy="3820975"/>
          </a:xfrm>
          <a:prstGeom prst="rect">
            <a:avLst/>
          </a:prstGeom>
          <a:noFill/>
          <a:ln>
            <a:noFill/>
          </a:ln>
        </p:spPr>
      </p:pic>
      <p:cxnSp>
        <p:nvCxnSpPr>
          <p:cNvPr id="182" name="Google Shape;182;p29"/>
          <p:cNvCxnSpPr/>
          <p:nvPr/>
        </p:nvCxnSpPr>
        <p:spPr>
          <a:xfrm>
            <a:off x="829500" y="2517425"/>
            <a:ext cx="7926600" cy="117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Merged tau binding affinity data</a:t>
            </a:r>
            <a:endParaRPr/>
          </a:p>
        </p:txBody>
      </p:sp>
      <p:pic>
        <p:nvPicPr>
          <p:cNvPr id="188" name="Google Shape;188;p30"/>
          <p:cNvPicPr preferRelativeResize="0"/>
          <p:nvPr/>
        </p:nvPicPr>
        <p:blipFill>
          <a:blip r:embed="rId3">
            <a:alphaModFix/>
          </a:blip>
          <a:stretch>
            <a:fillRect/>
          </a:stretch>
        </p:blipFill>
        <p:spPr>
          <a:xfrm>
            <a:off x="0" y="1243075"/>
            <a:ext cx="9144004" cy="2038101"/>
          </a:xfrm>
          <a:prstGeom prst="rect">
            <a:avLst/>
          </a:prstGeom>
          <a:noFill/>
          <a:ln>
            <a:noFill/>
          </a:ln>
        </p:spPr>
      </p:pic>
      <p:sp>
        <p:nvSpPr>
          <p:cNvPr id="189" name="Google Shape;189;p30"/>
          <p:cNvSpPr txBox="1"/>
          <p:nvPr/>
        </p:nvSpPr>
        <p:spPr>
          <a:xfrm>
            <a:off x="366500" y="3437425"/>
            <a:ext cx="6786300" cy="1323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Merged results show the following tau peptides bind best: </a:t>
            </a:r>
            <a:endParaRPr/>
          </a:p>
          <a:p>
            <a:pPr marL="914400" lvl="0" indent="-317500" algn="l" rtl="0">
              <a:spcBef>
                <a:spcPts val="0"/>
              </a:spcBef>
              <a:spcAft>
                <a:spcPts val="0"/>
              </a:spcAft>
              <a:buSzPts val="1400"/>
              <a:buFont typeface="Calibri"/>
              <a:buChar char="-"/>
            </a:pPr>
            <a:r>
              <a:rPr lang="en" sz="1500">
                <a:latin typeface="Calibri"/>
                <a:ea typeface="Calibri"/>
                <a:cs typeface="Calibri"/>
                <a:sym typeface="Calibri"/>
              </a:rPr>
              <a:t>1: </a:t>
            </a:r>
            <a:r>
              <a:rPr lang="en" sz="1300">
                <a:solidFill>
                  <a:srgbClr val="FF0000"/>
                </a:solidFill>
                <a:latin typeface="Calibri"/>
                <a:ea typeface="Calibri"/>
                <a:cs typeface="Calibri"/>
                <a:sym typeface="Calibri"/>
              </a:rPr>
              <a:t>MAEPRQEFEVMEDHAG</a:t>
            </a:r>
            <a:endParaRPr sz="1500">
              <a:latin typeface="Calibri"/>
              <a:ea typeface="Calibri"/>
              <a:cs typeface="Calibri"/>
              <a:sym typeface="Calibri"/>
            </a:endParaRPr>
          </a:p>
          <a:p>
            <a:pPr marL="914400" lvl="0" indent="-317500" algn="l" rtl="0">
              <a:spcBef>
                <a:spcPts val="0"/>
              </a:spcBef>
              <a:spcAft>
                <a:spcPts val="0"/>
              </a:spcAft>
              <a:buSzPts val="1400"/>
              <a:buFont typeface="Calibri"/>
              <a:buChar char="-"/>
            </a:pPr>
            <a:r>
              <a:rPr lang="en" sz="1500">
                <a:latin typeface="Calibri"/>
                <a:ea typeface="Calibri"/>
                <a:cs typeface="Calibri"/>
                <a:sym typeface="Calibri"/>
              </a:rPr>
              <a:t>25: </a:t>
            </a:r>
            <a:r>
              <a:rPr lang="en" sz="1300">
                <a:solidFill>
                  <a:srgbClr val="FF0000"/>
                </a:solidFill>
                <a:latin typeface="Calibri"/>
                <a:ea typeface="Calibri"/>
                <a:cs typeface="Calibri"/>
                <a:sym typeface="Calibri"/>
              </a:rPr>
              <a:t>DQGGYTMHQDQEGDTD</a:t>
            </a:r>
            <a:endParaRPr sz="1500">
              <a:latin typeface="Calibri"/>
              <a:ea typeface="Calibri"/>
              <a:cs typeface="Calibri"/>
              <a:sym typeface="Calibri"/>
            </a:endParaRPr>
          </a:p>
          <a:p>
            <a:pPr marL="914400" lvl="0" indent="-317500" algn="l" rtl="0">
              <a:spcBef>
                <a:spcPts val="0"/>
              </a:spcBef>
              <a:spcAft>
                <a:spcPts val="0"/>
              </a:spcAft>
              <a:buSzPts val="1400"/>
              <a:buFont typeface="Calibri"/>
              <a:buChar char="-"/>
            </a:pPr>
            <a:r>
              <a:rPr lang="en" sz="1500">
                <a:latin typeface="Calibri"/>
                <a:ea typeface="Calibri"/>
                <a:cs typeface="Calibri"/>
                <a:sym typeface="Calibri"/>
              </a:rPr>
              <a:t>369: </a:t>
            </a:r>
            <a:r>
              <a:rPr lang="en" sz="1300">
                <a:solidFill>
                  <a:srgbClr val="FF0000"/>
                </a:solidFill>
                <a:latin typeface="Calibri"/>
                <a:ea typeface="Calibri"/>
                <a:cs typeface="Calibri"/>
                <a:sym typeface="Calibri"/>
              </a:rPr>
              <a:t>KKIETHKLTFRENAKA</a:t>
            </a:r>
            <a:endParaRPr sz="1500">
              <a:latin typeface="Calibri"/>
              <a:ea typeface="Calibri"/>
              <a:cs typeface="Calibri"/>
              <a:sym typeface="Calibri"/>
            </a:endParaRPr>
          </a:p>
          <a:p>
            <a:pPr marL="914400" lvl="0" indent="-317500" algn="l" rtl="0">
              <a:spcBef>
                <a:spcPts val="0"/>
              </a:spcBef>
              <a:spcAft>
                <a:spcPts val="0"/>
              </a:spcAft>
              <a:buSzPts val="1400"/>
              <a:buFont typeface="Calibri"/>
              <a:buChar char="-"/>
            </a:pPr>
            <a:r>
              <a:rPr lang="en" sz="1500">
                <a:latin typeface="Calibri"/>
                <a:ea typeface="Calibri"/>
                <a:cs typeface="Calibri"/>
                <a:sym typeface="Calibri"/>
              </a:rPr>
              <a:t>425: </a:t>
            </a:r>
            <a:r>
              <a:rPr lang="en" sz="1300">
                <a:solidFill>
                  <a:srgbClr val="FF0000"/>
                </a:solidFill>
                <a:latin typeface="Calibri"/>
                <a:ea typeface="Calibri"/>
                <a:cs typeface="Calibri"/>
                <a:sym typeface="Calibri"/>
              </a:rPr>
              <a:t>LATLADEVSASLAKQG</a:t>
            </a:r>
            <a:endParaRPr sz="15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3965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20"/>
              <a:t>Some characteristics of high-binders vs non-binders (tau)</a:t>
            </a:r>
            <a:endParaRPr sz="2120"/>
          </a:p>
        </p:txBody>
      </p:sp>
      <p:graphicFrame>
        <p:nvGraphicFramePr>
          <p:cNvPr id="195" name="Google Shape;195;p31"/>
          <p:cNvGraphicFramePr/>
          <p:nvPr/>
        </p:nvGraphicFramePr>
        <p:xfrm>
          <a:off x="2718200" y="1288750"/>
          <a:ext cx="3000000" cy="3000000"/>
        </p:xfrm>
        <a:graphic>
          <a:graphicData uri="http://schemas.openxmlformats.org/drawingml/2006/table">
            <a:tbl>
              <a:tblPr>
                <a:noFill/>
                <a:tableStyleId>{90A167DB-CB8F-4993-B35F-8238A6B12F2F}</a:tableStyleId>
              </a:tblPr>
              <a:tblGrid>
                <a:gridCol w="438150">
                  <a:extLst>
                    <a:ext uri="{9D8B030D-6E8A-4147-A177-3AD203B41FA5}">
                      <a16:colId xmlns:a16="http://schemas.microsoft.com/office/drawing/2014/main" val="20000"/>
                    </a:ext>
                  </a:extLst>
                </a:gridCol>
                <a:gridCol w="1495425">
                  <a:extLst>
                    <a:ext uri="{9D8B030D-6E8A-4147-A177-3AD203B41FA5}">
                      <a16:colId xmlns:a16="http://schemas.microsoft.com/office/drawing/2014/main" val="20001"/>
                    </a:ext>
                  </a:extLst>
                </a:gridCol>
                <a:gridCol w="923925">
                  <a:extLst>
                    <a:ext uri="{9D8B030D-6E8A-4147-A177-3AD203B41FA5}">
                      <a16:colId xmlns:a16="http://schemas.microsoft.com/office/drawing/2014/main" val="20002"/>
                    </a:ext>
                  </a:extLst>
                </a:gridCol>
                <a:gridCol w="895350">
                  <a:extLst>
                    <a:ext uri="{9D8B030D-6E8A-4147-A177-3AD203B41FA5}">
                      <a16:colId xmlns:a16="http://schemas.microsoft.com/office/drawing/2014/main" val="20003"/>
                    </a:ext>
                  </a:extLst>
                </a:gridCol>
              </a:tblGrid>
              <a:tr h="200025">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name</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alibri"/>
                          <a:ea typeface="Calibri"/>
                          <a:cs typeface="Calibri"/>
                          <a:sym typeface="Calibri"/>
                        </a:rPr>
                        <a:t>sequence</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alibri"/>
                          <a:ea typeface="Calibri"/>
                          <a:cs typeface="Calibri"/>
                          <a:sym typeface="Calibri"/>
                        </a:rPr>
                        <a:t>Core</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alibri"/>
                          <a:ea typeface="Calibri"/>
                          <a:cs typeface="Calibri"/>
                          <a:sym typeface="Calibri"/>
                        </a:rPr>
                        <a:t>% of (+) cntl</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425</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0000"/>
                          </a:solidFill>
                          <a:latin typeface="Calibri"/>
                          <a:ea typeface="Calibri"/>
                          <a:cs typeface="Calibri"/>
                          <a:sym typeface="Calibri"/>
                        </a:rPr>
                        <a:t>LATLADEVSASLAKQG</a:t>
                      </a:r>
                      <a:endParaRPr sz="1100">
                        <a:solidFill>
                          <a:srgbClr val="FF0000"/>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LADEVSASL</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38.84</a:t>
                      </a:r>
                      <a:endParaRPr sz="1200" b="1">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426</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ATLADEVSASLAKQGL</a:t>
                      </a:r>
                      <a:endParaRPr sz="1100">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LADEVSASL</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99.41</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96" name="Google Shape;196;p31"/>
          <p:cNvGraphicFramePr/>
          <p:nvPr/>
        </p:nvGraphicFramePr>
        <p:xfrm>
          <a:off x="1481138" y="2571750"/>
          <a:ext cx="3000000" cy="3000000"/>
        </p:xfrm>
        <a:graphic>
          <a:graphicData uri="http://schemas.openxmlformats.org/drawingml/2006/table">
            <a:tbl>
              <a:tblPr>
                <a:noFill/>
                <a:tableStyleId>{90A167DB-CB8F-4993-B35F-8238A6B12F2F}</a:tableStyleId>
              </a:tblPr>
              <a:tblGrid>
                <a:gridCol w="733425">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gridCol w="314325">
                  <a:extLst>
                    <a:ext uri="{9D8B030D-6E8A-4147-A177-3AD203B41FA5}">
                      <a16:colId xmlns:a16="http://schemas.microsoft.com/office/drawing/2014/main" val="20004"/>
                    </a:ext>
                  </a:extLst>
                </a:gridCol>
                <a:gridCol w="295275">
                  <a:extLst>
                    <a:ext uri="{9D8B030D-6E8A-4147-A177-3AD203B41FA5}">
                      <a16:colId xmlns:a16="http://schemas.microsoft.com/office/drawing/2014/main" val="20005"/>
                    </a:ext>
                  </a:extLst>
                </a:gridCol>
                <a:gridCol w="276225">
                  <a:extLst>
                    <a:ext uri="{9D8B030D-6E8A-4147-A177-3AD203B41FA5}">
                      <a16:colId xmlns:a16="http://schemas.microsoft.com/office/drawing/2014/main" val="20006"/>
                    </a:ext>
                  </a:extLst>
                </a:gridCol>
                <a:gridCol w="285750">
                  <a:extLst>
                    <a:ext uri="{9D8B030D-6E8A-4147-A177-3AD203B41FA5}">
                      <a16:colId xmlns:a16="http://schemas.microsoft.com/office/drawing/2014/main" val="20007"/>
                    </a:ext>
                  </a:extLst>
                </a:gridCol>
                <a:gridCol w="276225">
                  <a:extLst>
                    <a:ext uri="{9D8B030D-6E8A-4147-A177-3AD203B41FA5}">
                      <a16:colId xmlns:a16="http://schemas.microsoft.com/office/drawing/2014/main" val="20008"/>
                    </a:ext>
                  </a:extLst>
                </a:gridCol>
                <a:gridCol w="285750">
                  <a:extLst>
                    <a:ext uri="{9D8B030D-6E8A-4147-A177-3AD203B41FA5}">
                      <a16:colId xmlns:a16="http://schemas.microsoft.com/office/drawing/2014/main" val="20009"/>
                    </a:ext>
                  </a:extLst>
                </a:gridCol>
                <a:gridCol w="295275">
                  <a:extLst>
                    <a:ext uri="{9D8B030D-6E8A-4147-A177-3AD203B41FA5}">
                      <a16:colId xmlns:a16="http://schemas.microsoft.com/office/drawing/2014/main" val="20010"/>
                    </a:ext>
                  </a:extLst>
                </a:gridCol>
                <a:gridCol w="295275">
                  <a:extLst>
                    <a:ext uri="{9D8B030D-6E8A-4147-A177-3AD203B41FA5}">
                      <a16:colId xmlns:a16="http://schemas.microsoft.com/office/drawing/2014/main" val="20011"/>
                    </a:ext>
                  </a:extLst>
                </a:gridCol>
              </a:tblGrid>
              <a:tr h="200025">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name</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alibri"/>
                          <a:ea typeface="Calibri"/>
                          <a:cs typeface="Calibri"/>
                          <a:sym typeface="Calibri"/>
                        </a:rPr>
                        <a:t>sequence</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Calibri"/>
                          <a:ea typeface="Calibri"/>
                          <a:cs typeface="Calibri"/>
                          <a:sym typeface="Calibri"/>
                        </a:rPr>
                        <a:t>Core</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1</a:t>
                      </a:r>
                      <a:endParaRPr sz="1200" b="1">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2</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3</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4</a:t>
                      </a:r>
                      <a:endParaRPr sz="1200" b="1">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5</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6</a:t>
                      </a:r>
                      <a:endParaRPr sz="1200" b="1">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7</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8</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solidFill>
                            <a:srgbClr val="FF0000"/>
                          </a:solidFill>
                          <a:latin typeface="Calibri"/>
                          <a:ea typeface="Calibri"/>
                          <a:cs typeface="Calibri"/>
                          <a:sym typeface="Calibri"/>
                        </a:rPr>
                        <a:t>9</a:t>
                      </a:r>
                      <a:endParaRPr sz="1200" b="1">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MAEPRQEFEVMEDHAG</a:t>
                      </a:r>
                      <a:endParaRPr sz="1100">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FEVMEDHAG</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F</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E</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V</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M</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E</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D</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H</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A</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G</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25</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DQGGYTMHQDQEGDTD</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YTMHQDQEG</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Y</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T</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M</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H</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Q</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D</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Q</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E</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G</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369</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KKIETHKLTFRENAKA</a:t>
                      </a:r>
                      <a:endParaRPr sz="1100">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LTFRENAKA</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T</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F</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R</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E</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N</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A</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K</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A</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425</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LATLADEVSASLAKQG</a:t>
                      </a:r>
                      <a:endParaRPr sz="1100">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LADEVSASL</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A</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D</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E</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V</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S</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A</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Calibri"/>
                          <a:ea typeface="Calibri"/>
                          <a:cs typeface="Calibri"/>
                          <a:sym typeface="Calibri"/>
                        </a:rPr>
                        <a:t>S</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L</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593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Background: Alzheimer’s disease (AD)</a:t>
            </a:r>
            <a:endParaRPr/>
          </a:p>
        </p:txBody>
      </p:sp>
      <p:pic>
        <p:nvPicPr>
          <p:cNvPr id="61" name="Google Shape;61;p14"/>
          <p:cNvPicPr preferRelativeResize="0"/>
          <p:nvPr/>
        </p:nvPicPr>
        <p:blipFill rotWithShape="1">
          <a:blip r:embed="rId3">
            <a:alphaModFix/>
          </a:blip>
          <a:srcRect t="8755" b="9418"/>
          <a:stretch/>
        </p:blipFill>
        <p:spPr>
          <a:xfrm>
            <a:off x="1230876" y="2926363"/>
            <a:ext cx="2619018" cy="2085313"/>
          </a:xfrm>
          <a:prstGeom prst="rect">
            <a:avLst/>
          </a:prstGeom>
          <a:noFill/>
          <a:ln>
            <a:noFill/>
          </a:ln>
        </p:spPr>
      </p:pic>
      <p:grpSp>
        <p:nvGrpSpPr>
          <p:cNvPr id="62" name="Google Shape;62;p14"/>
          <p:cNvGrpSpPr/>
          <p:nvPr/>
        </p:nvGrpSpPr>
        <p:grpSpPr>
          <a:xfrm>
            <a:off x="4790332" y="3071941"/>
            <a:ext cx="3274815" cy="2054072"/>
            <a:chOff x="5157075" y="1090049"/>
            <a:chExt cx="4284725" cy="2688576"/>
          </a:xfrm>
        </p:grpSpPr>
        <p:pic>
          <p:nvPicPr>
            <p:cNvPr id="63" name="Google Shape;63;p14"/>
            <p:cNvPicPr preferRelativeResize="0"/>
            <p:nvPr/>
          </p:nvPicPr>
          <p:blipFill>
            <a:blip r:embed="rId4">
              <a:alphaModFix/>
            </a:blip>
            <a:stretch>
              <a:fillRect/>
            </a:stretch>
          </p:blipFill>
          <p:spPr>
            <a:xfrm>
              <a:off x="5157075" y="1090049"/>
              <a:ext cx="3758325" cy="2055550"/>
            </a:xfrm>
            <a:prstGeom prst="rect">
              <a:avLst/>
            </a:prstGeom>
            <a:noFill/>
            <a:ln>
              <a:noFill/>
            </a:ln>
          </p:spPr>
        </p:pic>
        <p:sp>
          <p:nvSpPr>
            <p:cNvPr id="64" name="Google Shape;64;p14"/>
            <p:cNvSpPr txBox="1"/>
            <p:nvPr/>
          </p:nvSpPr>
          <p:spPr>
            <a:xfrm>
              <a:off x="7094300" y="3053225"/>
              <a:ext cx="2347500" cy="72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Gate et al. 2020, </a:t>
              </a:r>
              <a:r>
                <a:rPr lang="en" sz="1200" i="1"/>
                <a:t>Nature</a:t>
              </a:r>
              <a:endParaRPr sz="1200" i="1"/>
            </a:p>
          </p:txBody>
        </p:sp>
      </p:grpSp>
      <p:pic>
        <p:nvPicPr>
          <p:cNvPr id="65" name="Google Shape;65;p14"/>
          <p:cNvPicPr preferRelativeResize="0"/>
          <p:nvPr/>
        </p:nvPicPr>
        <p:blipFill>
          <a:blip r:embed="rId5">
            <a:alphaModFix/>
          </a:blip>
          <a:stretch>
            <a:fillRect/>
          </a:stretch>
        </p:blipFill>
        <p:spPr>
          <a:xfrm>
            <a:off x="1121525" y="758425"/>
            <a:ext cx="3007005" cy="2187539"/>
          </a:xfrm>
          <a:prstGeom prst="rect">
            <a:avLst/>
          </a:prstGeom>
          <a:noFill/>
          <a:ln>
            <a:noFill/>
          </a:ln>
        </p:spPr>
      </p:pic>
      <p:pic>
        <p:nvPicPr>
          <p:cNvPr id="66" name="Google Shape;66;p14"/>
          <p:cNvPicPr preferRelativeResize="0"/>
          <p:nvPr/>
        </p:nvPicPr>
        <p:blipFill rotWithShape="1">
          <a:blip r:embed="rId6">
            <a:alphaModFix/>
          </a:blip>
          <a:srcRect t="9566" b="29502"/>
          <a:stretch/>
        </p:blipFill>
        <p:spPr>
          <a:xfrm>
            <a:off x="4590134" y="912516"/>
            <a:ext cx="3554641" cy="20853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a:t>MixMHC2pred is a good predictor of HLA-DR peptide binding</a:t>
            </a:r>
            <a:endParaRPr sz="2420"/>
          </a:p>
        </p:txBody>
      </p:sp>
      <p:graphicFrame>
        <p:nvGraphicFramePr>
          <p:cNvPr id="202" name="Google Shape;202;p32"/>
          <p:cNvGraphicFramePr/>
          <p:nvPr/>
        </p:nvGraphicFramePr>
        <p:xfrm>
          <a:off x="2224088" y="1278150"/>
          <a:ext cx="3000000" cy="3000000"/>
        </p:xfrm>
        <a:graphic>
          <a:graphicData uri="http://schemas.openxmlformats.org/drawingml/2006/table">
            <a:tbl>
              <a:tblPr>
                <a:noFill/>
                <a:tableStyleId>{90A167DB-CB8F-4993-B35F-8238A6B12F2F}</a:tableStyleId>
              </a:tblPr>
              <a:tblGrid>
                <a:gridCol w="704850">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1019175">
                  <a:extLst>
                    <a:ext uri="{9D8B030D-6E8A-4147-A177-3AD203B41FA5}">
                      <a16:colId xmlns:a16="http://schemas.microsoft.com/office/drawing/2014/main" val="20002"/>
                    </a:ext>
                  </a:extLst>
                </a:gridCol>
                <a:gridCol w="1171575">
                  <a:extLst>
                    <a:ext uri="{9D8B030D-6E8A-4147-A177-3AD203B41FA5}">
                      <a16:colId xmlns:a16="http://schemas.microsoft.com/office/drawing/2014/main" val="20003"/>
                    </a:ext>
                  </a:extLst>
                </a:gridCol>
              </a:tblGrid>
              <a:tr h="200025">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Peptide #</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Sequence</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Core_best</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%Rank_DR0401</a:t>
                      </a:r>
                      <a:endParaRPr sz="12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1</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MAEPRQEFEVMEDHAG</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FEVMEDHAG</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1.25</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25</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DQGGYTMHQDQEGDTD</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YTMHQDQEG</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4.33</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305</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SVQIVYKPVDLSKVTS</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IVYKPVDLS</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4.85</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273</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GKVQIINKKLDLSNVQ</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VQIINKKLD</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6.92</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393b</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VYKDPVVSGDTSPRHL</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VSGDTSPRH</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6.97</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393a</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6E0B4"/>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VYKSPVVSGDTSPRHL</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VSGDTSPRH</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7.05</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0025">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425</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DD7EE"/>
                    </a:solidFill>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LATLADEVSASLAKQG</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LADEVSASL</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7.57</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0025">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145</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DD7EE"/>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ADGKTKIATPRGAAPP</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KTKIATPRG</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8.5</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00025">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401</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DD7EE"/>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GDTSPRHLSNVSSTGS</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PRHLSNVSS</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10.9</a:t>
                      </a:r>
                      <a:endParaRPr sz="12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00025">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369</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KKIETHKLTFRENAKA</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LTFRENAKA</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rgbClr val="FF0000"/>
                          </a:solidFill>
                          <a:latin typeface="Calibri"/>
                          <a:ea typeface="Calibri"/>
                          <a:cs typeface="Calibri"/>
                          <a:sym typeface="Calibri"/>
                        </a:rPr>
                        <a:t>11.2</a:t>
                      </a:r>
                      <a:endParaRPr sz="12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graphicFrame>
        <p:nvGraphicFramePr>
          <p:cNvPr id="207" name="Google Shape;207;p33"/>
          <p:cNvGraphicFramePr/>
          <p:nvPr/>
        </p:nvGraphicFramePr>
        <p:xfrm>
          <a:off x="2792900" y="126225"/>
          <a:ext cx="3000000" cy="3000000"/>
        </p:xfrm>
        <a:graphic>
          <a:graphicData uri="http://schemas.openxmlformats.org/drawingml/2006/table">
            <a:tbl>
              <a:tblPr>
                <a:noFill/>
                <a:tableStyleId>{90A167DB-CB8F-4993-B35F-8238A6B12F2F}</a:tableStyleId>
              </a:tblPr>
              <a:tblGrid>
                <a:gridCol w="278000">
                  <a:extLst>
                    <a:ext uri="{9D8B030D-6E8A-4147-A177-3AD203B41FA5}">
                      <a16:colId xmlns:a16="http://schemas.microsoft.com/office/drawing/2014/main" val="20000"/>
                    </a:ext>
                  </a:extLst>
                </a:gridCol>
                <a:gridCol w="1739800">
                  <a:extLst>
                    <a:ext uri="{9D8B030D-6E8A-4147-A177-3AD203B41FA5}">
                      <a16:colId xmlns:a16="http://schemas.microsoft.com/office/drawing/2014/main" val="20001"/>
                    </a:ext>
                  </a:extLst>
                </a:gridCol>
                <a:gridCol w="697075">
                  <a:extLst>
                    <a:ext uri="{9D8B030D-6E8A-4147-A177-3AD203B41FA5}">
                      <a16:colId xmlns:a16="http://schemas.microsoft.com/office/drawing/2014/main" val="20002"/>
                    </a:ext>
                  </a:extLst>
                </a:gridCol>
                <a:gridCol w="791825">
                  <a:extLst>
                    <a:ext uri="{9D8B030D-6E8A-4147-A177-3AD203B41FA5}">
                      <a16:colId xmlns:a16="http://schemas.microsoft.com/office/drawing/2014/main" val="20003"/>
                    </a:ext>
                  </a:extLst>
                </a:gridCol>
              </a:tblGrid>
              <a:tr h="271725">
                <a:tc>
                  <a:txBody>
                    <a:bodyPr/>
                    <a:lstStyle/>
                    <a:p>
                      <a:pPr marL="0" lvl="0" indent="0" algn="ctr" rtl="0">
                        <a:lnSpc>
                          <a:spcPct val="115000"/>
                        </a:lnSpc>
                        <a:spcBef>
                          <a:spcPts val="0"/>
                        </a:spcBef>
                        <a:spcAft>
                          <a:spcPts val="0"/>
                        </a:spcAft>
                        <a:buNone/>
                      </a:pPr>
                      <a:r>
                        <a:rPr lang="en" sz="800" b="1">
                          <a:latin typeface="Calibri"/>
                          <a:ea typeface="Calibri"/>
                          <a:cs typeface="Calibri"/>
                          <a:sym typeface="Calibri"/>
                        </a:rPr>
                        <a:t>name</a:t>
                      </a:r>
                      <a:endParaRPr sz="8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b="1">
                          <a:latin typeface="Calibri"/>
                          <a:ea typeface="Calibri"/>
                          <a:cs typeface="Calibri"/>
                          <a:sym typeface="Calibri"/>
                        </a:rPr>
                        <a:t>sequence</a:t>
                      </a:r>
                      <a:endParaRPr sz="8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b="1">
                          <a:latin typeface="Calibri"/>
                          <a:ea typeface="Calibri"/>
                          <a:cs typeface="Calibri"/>
                          <a:sym typeface="Calibri"/>
                        </a:rPr>
                        <a:t>Core</a:t>
                      </a:r>
                      <a:endParaRPr sz="8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b="1">
                          <a:latin typeface="Calibri"/>
                          <a:ea typeface="Calibri"/>
                          <a:cs typeface="Calibri"/>
                          <a:sym typeface="Calibri"/>
                        </a:rPr>
                        <a:t>% of (+) cntl</a:t>
                      </a:r>
                      <a:endParaRPr sz="8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71725">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177a</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PAPK{pThr}PPSSGEPPKSG</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PSSGEPPKS</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rgbClr val="FF0000"/>
                          </a:solidFill>
                          <a:latin typeface="Calibri"/>
                          <a:ea typeface="Calibri"/>
                          <a:cs typeface="Calibri"/>
                          <a:sym typeface="Calibri"/>
                        </a:rPr>
                        <a:t>92.63</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1725">
                <a:tc>
                  <a:txBody>
                    <a:bodyPr/>
                    <a:lstStyle/>
                    <a:p>
                      <a:pPr marL="0" lvl="0" indent="0" algn="ctr" rtl="0">
                        <a:spcBef>
                          <a:spcPts val="0"/>
                        </a:spcBef>
                        <a:spcAft>
                          <a:spcPts val="0"/>
                        </a:spcAft>
                        <a:buNone/>
                      </a:pPr>
                      <a:r>
                        <a:rPr lang="en" sz="800">
                          <a:latin typeface="Calibri"/>
                          <a:ea typeface="Calibri"/>
                          <a:cs typeface="Calibri"/>
                          <a:sym typeface="Calibri"/>
                        </a:rPr>
                        <a:t>177b</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PAPKTPPSSGEPPKSG</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PSSGEPPKS</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latin typeface="Calibri"/>
                          <a:ea typeface="Calibri"/>
                          <a:cs typeface="Calibri"/>
                          <a:sym typeface="Calibri"/>
                        </a:rPr>
                        <a:t>102.93</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1725">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177c</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PAPK{PTHR}PPSSGEPPK{PSER}G</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PSSGEPPKD</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rgbClr val="FF0000"/>
                          </a:solidFill>
                          <a:latin typeface="Calibri"/>
                          <a:ea typeface="Calibri"/>
                          <a:cs typeface="Calibri"/>
                          <a:sym typeface="Calibri"/>
                        </a:rPr>
                        <a:t>93.78</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1725">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177d</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PAPKTPPSSGEPPK{PSER}G</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PSSGEPPKD</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rgbClr val="FF0000"/>
                          </a:solidFill>
                          <a:latin typeface="Calibri"/>
                          <a:ea typeface="Calibri"/>
                          <a:cs typeface="Calibri"/>
                          <a:sym typeface="Calibri"/>
                        </a:rPr>
                        <a:t>88.17</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71725">
                <a:tc>
                  <a:txBody>
                    <a:bodyPr/>
                    <a:lstStyle/>
                    <a:p>
                      <a:pPr marL="0" lvl="0" indent="0" algn="ctr" rtl="0">
                        <a:spcBef>
                          <a:spcPts val="0"/>
                        </a:spcBef>
                        <a:spcAft>
                          <a:spcPts val="0"/>
                        </a:spcAft>
                        <a:buNone/>
                      </a:pPr>
                      <a:r>
                        <a:rPr lang="en" sz="800">
                          <a:latin typeface="Calibri"/>
                          <a:ea typeface="Calibri"/>
                          <a:cs typeface="Calibri"/>
                          <a:sym typeface="Calibri"/>
                        </a:rPr>
                        <a:t>193a</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DRSGYSSPG{pSer}PG{pThr}PGS</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YSSPGDPGG</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latin typeface="Calibri"/>
                          <a:ea typeface="Calibri"/>
                          <a:cs typeface="Calibri"/>
                          <a:sym typeface="Calibri"/>
                        </a:rPr>
                        <a:t>122.01</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71725">
                <a:tc>
                  <a:txBody>
                    <a:bodyPr/>
                    <a:lstStyle/>
                    <a:p>
                      <a:pPr marL="0" lvl="0" indent="0" algn="ctr" rtl="0">
                        <a:spcBef>
                          <a:spcPts val="0"/>
                        </a:spcBef>
                        <a:spcAft>
                          <a:spcPts val="0"/>
                        </a:spcAft>
                        <a:buNone/>
                      </a:pPr>
                      <a:r>
                        <a:rPr lang="en" sz="800">
                          <a:latin typeface="Calibri"/>
                          <a:ea typeface="Calibri"/>
                          <a:cs typeface="Calibri"/>
                          <a:sym typeface="Calibri"/>
                        </a:rPr>
                        <a:t>193b</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DRSGYSSPGSPGTPGS</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YSSPGSPGT</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latin typeface="Calibri"/>
                          <a:ea typeface="Calibri"/>
                          <a:cs typeface="Calibri"/>
                          <a:sym typeface="Calibri"/>
                        </a:rPr>
                        <a:t>90.70</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1725">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201a</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G{pSer}PG{pThr}PGSRSR{pThr}P{pSer}LP</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PGSRSRGPD</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rgbClr val="FF0000"/>
                          </a:solidFill>
                          <a:latin typeface="Calibri"/>
                          <a:ea typeface="Calibri"/>
                          <a:cs typeface="Calibri"/>
                          <a:sym typeface="Calibri"/>
                        </a:rPr>
                        <a:t>87.51</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71725">
                <a:tc>
                  <a:txBody>
                    <a:bodyPr/>
                    <a:lstStyle/>
                    <a:p>
                      <a:pPr marL="0" lvl="0" indent="0" algn="ctr" rtl="0">
                        <a:spcBef>
                          <a:spcPts val="0"/>
                        </a:spcBef>
                        <a:spcAft>
                          <a:spcPts val="0"/>
                        </a:spcAft>
                        <a:buNone/>
                      </a:pPr>
                      <a:r>
                        <a:rPr lang="en" sz="800">
                          <a:latin typeface="Calibri"/>
                          <a:ea typeface="Calibri"/>
                          <a:cs typeface="Calibri"/>
                          <a:sym typeface="Calibri"/>
                        </a:rPr>
                        <a:t>201b</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GSPGTPGSRSRTPSLP</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PGSRSRTPS</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latin typeface="Calibri"/>
                          <a:ea typeface="Calibri"/>
                          <a:cs typeface="Calibri"/>
                          <a:sym typeface="Calibri"/>
                        </a:rPr>
                        <a:t>129.67</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71725">
                <a:tc>
                  <a:txBody>
                    <a:bodyPr/>
                    <a:lstStyle/>
                    <a:p>
                      <a:pPr marL="0" lvl="0" indent="0" algn="ctr" rtl="0">
                        <a:spcBef>
                          <a:spcPts val="0"/>
                        </a:spcBef>
                        <a:spcAft>
                          <a:spcPts val="0"/>
                        </a:spcAft>
                        <a:buNone/>
                      </a:pPr>
                      <a:r>
                        <a:rPr lang="en" sz="800">
                          <a:latin typeface="Calibri"/>
                          <a:ea typeface="Calibri"/>
                          <a:cs typeface="Calibri"/>
                          <a:sym typeface="Calibri"/>
                        </a:rPr>
                        <a:t>209a</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RSRTPSLPTPPTREPK</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SLPTPPTRE</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latin typeface="Calibri"/>
                          <a:ea typeface="Calibri"/>
                          <a:cs typeface="Calibri"/>
                          <a:sym typeface="Calibri"/>
                        </a:rPr>
                        <a:t>81.33</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71725">
                <a:tc>
                  <a:txBody>
                    <a:bodyPr/>
                    <a:lstStyle/>
                    <a:p>
                      <a:pPr marL="0" lvl="0" indent="0" algn="ctr" rtl="0">
                        <a:spcBef>
                          <a:spcPts val="0"/>
                        </a:spcBef>
                        <a:spcAft>
                          <a:spcPts val="0"/>
                        </a:spcAft>
                        <a:buNone/>
                      </a:pPr>
                      <a:r>
                        <a:rPr lang="en" sz="800">
                          <a:latin typeface="Calibri"/>
                          <a:ea typeface="Calibri"/>
                          <a:cs typeface="Calibri"/>
                          <a:sym typeface="Calibri"/>
                        </a:rPr>
                        <a:t>209b</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RSR{pThr}P{pSer}LPTPPTREPK</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RGPDLPTPP</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latin typeface="Calibri"/>
                          <a:ea typeface="Calibri"/>
                          <a:cs typeface="Calibri"/>
                          <a:sym typeface="Calibri"/>
                        </a:rPr>
                        <a:t>91.82</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71725">
                <a:tc>
                  <a:txBody>
                    <a:bodyPr/>
                    <a:lstStyle/>
                    <a:p>
                      <a:pPr marL="0" lvl="0" indent="0" algn="ctr" rtl="0">
                        <a:spcBef>
                          <a:spcPts val="0"/>
                        </a:spcBef>
                        <a:spcAft>
                          <a:spcPts val="0"/>
                        </a:spcAft>
                        <a:buNone/>
                      </a:pPr>
                      <a:r>
                        <a:rPr lang="en" sz="800">
                          <a:latin typeface="Calibri"/>
                          <a:ea typeface="Calibri"/>
                          <a:cs typeface="Calibri"/>
                          <a:sym typeface="Calibri"/>
                        </a:rPr>
                        <a:t>209c</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RSR{pThr}PSLP{pSer}PPTREPK</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SLPDPPTRE</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latin typeface="Calibri"/>
                          <a:ea typeface="Calibri"/>
                          <a:cs typeface="Calibri"/>
                          <a:sym typeface="Calibri"/>
                        </a:rPr>
                        <a:t>101.75</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71725">
                <a:tc>
                  <a:txBody>
                    <a:bodyPr/>
                    <a:lstStyle/>
                    <a:p>
                      <a:pPr marL="0" lvl="0" indent="0" algn="ctr" rtl="0">
                        <a:spcBef>
                          <a:spcPts val="0"/>
                        </a:spcBef>
                        <a:spcAft>
                          <a:spcPts val="0"/>
                        </a:spcAft>
                        <a:buNone/>
                      </a:pPr>
                      <a:r>
                        <a:rPr lang="en" sz="800">
                          <a:latin typeface="Calibri"/>
                          <a:ea typeface="Calibri"/>
                          <a:cs typeface="Calibri"/>
                          <a:sym typeface="Calibri"/>
                        </a:rPr>
                        <a:t>217a</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TPPTREPKKVAVVR{pThr}P</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PKKVAVVRG</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latin typeface="Calibri"/>
                          <a:ea typeface="Calibri"/>
                          <a:cs typeface="Calibri"/>
                          <a:sym typeface="Calibri"/>
                        </a:rPr>
                        <a:t>107.96</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71725">
                <a:tc>
                  <a:txBody>
                    <a:bodyPr/>
                    <a:lstStyle/>
                    <a:p>
                      <a:pPr marL="0" lvl="0" indent="0" algn="ctr" rtl="0">
                        <a:spcBef>
                          <a:spcPts val="0"/>
                        </a:spcBef>
                        <a:spcAft>
                          <a:spcPts val="0"/>
                        </a:spcAft>
                        <a:buNone/>
                      </a:pPr>
                      <a:r>
                        <a:rPr lang="en" sz="800">
                          <a:latin typeface="Calibri"/>
                          <a:ea typeface="Calibri"/>
                          <a:cs typeface="Calibri"/>
                          <a:sym typeface="Calibri"/>
                        </a:rPr>
                        <a:t>217b</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TPPTREPKKVAVVRTP</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PKKVAVVRT</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latin typeface="Calibri"/>
                          <a:ea typeface="Calibri"/>
                          <a:cs typeface="Calibri"/>
                          <a:sym typeface="Calibri"/>
                        </a:rPr>
                        <a:t>100.44</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71725">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217c</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TPP{PTHR}REPKKVAVVR{PTHR}P</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PKKVAVVRG</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rgbClr val="FF0000"/>
                          </a:solidFill>
                          <a:latin typeface="Calibri"/>
                          <a:ea typeface="Calibri"/>
                          <a:cs typeface="Calibri"/>
                          <a:sym typeface="Calibri"/>
                        </a:rPr>
                        <a:t>87.21</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71725">
                <a:tc>
                  <a:txBody>
                    <a:bodyPr/>
                    <a:lstStyle/>
                    <a:p>
                      <a:pPr marL="0" lvl="0" indent="0" algn="ctr" rtl="0">
                        <a:spcBef>
                          <a:spcPts val="0"/>
                        </a:spcBef>
                        <a:spcAft>
                          <a:spcPts val="0"/>
                        </a:spcAft>
                        <a:buNone/>
                      </a:pPr>
                      <a:r>
                        <a:rPr lang="en" sz="800">
                          <a:latin typeface="Calibri"/>
                          <a:ea typeface="Calibri"/>
                          <a:cs typeface="Calibri"/>
                          <a:sym typeface="Calibri"/>
                        </a:rPr>
                        <a:t>217d</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TPP{PTHR}REPKKVAVVRTP</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PKKVAVVRT</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latin typeface="Calibri"/>
                          <a:ea typeface="Calibri"/>
                          <a:cs typeface="Calibri"/>
                          <a:sym typeface="Calibri"/>
                        </a:rPr>
                        <a:t>97.93</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71725">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225a</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KVAVVR{pThr}PPKSPSSAK</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FF0000"/>
                          </a:solidFill>
                          <a:latin typeface="Calibri"/>
                          <a:ea typeface="Calibri"/>
                          <a:cs typeface="Calibri"/>
                          <a:sym typeface="Calibri"/>
                        </a:rPr>
                        <a:t>VRGPPKSPS</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rgbClr val="FF0000"/>
                          </a:solidFill>
                          <a:latin typeface="Calibri"/>
                          <a:ea typeface="Calibri"/>
                          <a:cs typeface="Calibri"/>
                          <a:sym typeface="Calibri"/>
                        </a:rPr>
                        <a:t>80.47</a:t>
                      </a:r>
                      <a:endParaRPr sz="800">
                        <a:solidFill>
                          <a:srgbClr val="FF0000"/>
                        </a:solidFill>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271725">
                <a:tc>
                  <a:txBody>
                    <a:bodyPr/>
                    <a:lstStyle/>
                    <a:p>
                      <a:pPr marL="0" lvl="0" indent="0" algn="ctr" rtl="0">
                        <a:spcBef>
                          <a:spcPts val="0"/>
                        </a:spcBef>
                        <a:spcAft>
                          <a:spcPts val="0"/>
                        </a:spcAft>
                        <a:buNone/>
                      </a:pPr>
                      <a:r>
                        <a:rPr lang="en" sz="800">
                          <a:latin typeface="Calibri"/>
                          <a:ea typeface="Calibri"/>
                          <a:cs typeface="Calibri"/>
                          <a:sym typeface="Calibri"/>
                        </a:rPr>
                        <a:t>225b</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KVAVVRTPPKSPSSAK</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800">
                          <a:latin typeface="Calibri"/>
                          <a:ea typeface="Calibri"/>
                          <a:cs typeface="Calibri"/>
                          <a:sym typeface="Calibri"/>
                        </a:rPr>
                        <a:t>VVRTPPKSP</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latin typeface="Calibri"/>
                          <a:ea typeface="Calibri"/>
                          <a:cs typeface="Calibri"/>
                          <a:sym typeface="Calibri"/>
                        </a:rPr>
                        <a:t>86.76</a:t>
                      </a:r>
                      <a:endParaRPr sz="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 alternative peptide binding assay...</a:t>
            </a:r>
            <a:endParaRPr/>
          </a:p>
        </p:txBody>
      </p:sp>
      <p:pic>
        <p:nvPicPr>
          <p:cNvPr id="213" name="Google Shape;213;p34"/>
          <p:cNvPicPr preferRelativeResize="0"/>
          <p:nvPr/>
        </p:nvPicPr>
        <p:blipFill>
          <a:blip r:embed="rId3">
            <a:alphaModFix/>
          </a:blip>
          <a:stretch>
            <a:fillRect/>
          </a:stretch>
        </p:blipFill>
        <p:spPr>
          <a:xfrm>
            <a:off x="5112800" y="1343813"/>
            <a:ext cx="3020500" cy="3341775"/>
          </a:xfrm>
          <a:prstGeom prst="rect">
            <a:avLst/>
          </a:prstGeom>
          <a:noFill/>
          <a:ln>
            <a:noFill/>
          </a:ln>
        </p:spPr>
      </p:pic>
      <p:cxnSp>
        <p:nvCxnSpPr>
          <p:cNvPr id="214" name="Google Shape;214;p34"/>
          <p:cNvCxnSpPr/>
          <p:nvPr/>
        </p:nvCxnSpPr>
        <p:spPr>
          <a:xfrm>
            <a:off x="4975248" y="2310833"/>
            <a:ext cx="809700" cy="13800"/>
          </a:xfrm>
          <a:prstGeom prst="straightConnector1">
            <a:avLst/>
          </a:prstGeom>
          <a:noFill/>
          <a:ln w="9525" cap="flat" cmpd="sng">
            <a:solidFill>
              <a:srgbClr val="FF0000"/>
            </a:solidFill>
            <a:prstDash val="solid"/>
            <a:round/>
            <a:headEnd type="none" w="med" len="med"/>
            <a:tailEnd type="triangle" w="med" len="med"/>
          </a:ln>
        </p:spPr>
      </p:cxnSp>
      <p:sp>
        <p:nvSpPr>
          <p:cNvPr id="215" name="Google Shape;215;p34"/>
          <p:cNvSpPr txBox="1"/>
          <p:nvPr/>
        </p:nvSpPr>
        <p:spPr>
          <a:xfrm>
            <a:off x="4272550" y="2089725"/>
            <a:ext cx="93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bio-DR</a:t>
            </a:r>
            <a:endParaRPr b="1">
              <a:solidFill>
                <a:srgbClr val="FF0000"/>
              </a:solidFill>
            </a:endParaRPr>
          </a:p>
        </p:txBody>
      </p:sp>
      <p:sp>
        <p:nvSpPr>
          <p:cNvPr id="216" name="Google Shape;216;p34"/>
          <p:cNvSpPr txBox="1"/>
          <p:nvPr/>
        </p:nvSpPr>
        <p:spPr>
          <a:xfrm>
            <a:off x="7987240" y="2551727"/>
            <a:ext cx="1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DNP-CMV</a:t>
            </a:r>
            <a:endParaRPr b="1">
              <a:solidFill>
                <a:srgbClr val="FF0000"/>
              </a:solidFill>
            </a:endParaRPr>
          </a:p>
        </p:txBody>
      </p:sp>
      <p:cxnSp>
        <p:nvCxnSpPr>
          <p:cNvPr id="217" name="Google Shape;217;p34"/>
          <p:cNvCxnSpPr>
            <a:stCxn id="216" idx="1"/>
          </p:cNvCxnSpPr>
          <p:nvPr/>
        </p:nvCxnSpPr>
        <p:spPr>
          <a:xfrm rot="10800000">
            <a:off x="7403740" y="2593427"/>
            <a:ext cx="583500" cy="158400"/>
          </a:xfrm>
          <a:prstGeom prst="straightConnector1">
            <a:avLst/>
          </a:prstGeom>
          <a:noFill/>
          <a:ln w="9525" cap="flat" cmpd="sng">
            <a:solidFill>
              <a:srgbClr val="FF0000"/>
            </a:solidFill>
            <a:prstDash val="solid"/>
            <a:round/>
            <a:headEnd type="none" w="med" len="med"/>
            <a:tailEnd type="triangle" w="med" len="med"/>
          </a:ln>
        </p:spPr>
      </p:cxnSp>
      <p:pic>
        <p:nvPicPr>
          <p:cNvPr id="218" name="Google Shape;218;p34"/>
          <p:cNvPicPr preferRelativeResize="0"/>
          <p:nvPr/>
        </p:nvPicPr>
        <p:blipFill rotWithShape="1">
          <a:blip r:embed="rId4">
            <a:alphaModFix/>
          </a:blip>
          <a:srcRect r="49919"/>
          <a:stretch/>
        </p:blipFill>
        <p:spPr>
          <a:xfrm>
            <a:off x="260000" y="808375"/>
            <a:ext cx="4002473" cy="4197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steps:</a:t>
            </a:r>
            <a:endParaRPr/>
          </a:p>
        </p:txBody>
      </p:sp>
      <p:grpSp>
        <p:nvGrpSpPr>
          <p:cNvPr id="224" name="Google Shape;224;p35"/>
          <p:cNvGrpSpPr/>
          <p:nvPr/>
        </p:nvGrpSpPr>
        <p:grpSpPr>
          <a:xfrm>
            <a:off x="121575" y="666950"/>
            <a:ext cx="5789275" cy="4255850"/>
            <a:chOff x="121575" y="666950"/>
            <a:chExt cx="5789275" cy="4255850"/>
          </a:xfrm>
        </p:grpSpPr>
        <p:pic>
          <p:nvPicPr>
            <p:cNvPr id="225" name="Google Shape;225;p35"/>
            <p:cNvPicPr preferRelativeResize="0"/>
            <p:nvPr/>
          </p:nvPicPr>
          <p:blipFill>
            <a:blip r:embed="rId3">
              <a:alphaModFix/>
            </a:blip>
            <a:stretch>
              <a:fillRect/>
            </a:stretch>
          </p:blipFill>
          <p:spPr>
            <a:xfrm>
              <a:off x="121575" y="666950"/>
              <a:ext cx="5622900" cy="4064824"/>
            </a:xfrm>
            <a:prstGeom prst="rect">
              <a:avLst/>
            </a:prstGeom>
            <a:noFill/>
            <a:ln>
              <a:noFill/>
            </a:ln>
          </p:spPr>
        </p:pic>
        <p:sp>
          <p:nvSpPr>
            <p:cNvPr id="226" name="Google Shape;226;p35"/>
            <p:cNvSpPr txBox="1"/>
            <p:nvPr/>
          </p:nvSpPr>
          <p:spPr>
            <a:xfrm>
              <a:off x="3796450" y="4599700"/>
              <a:ext cx="21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t>Wesseling, Cell Reports, 2020</a:t>
              </a:r>
              <a:endParaRPr sz="900" i="1"/>
            </a:p>
          </p:txBody>
        </p:sp>
      </p:grpSp>
      <p:sp>
        <p:nvSpPr>
          <p:cNvPr id="227" name="Google Shape;227;p35"/>
          <p:cNvSpPr txBox="1"/>
          <p:nvPr/>
        </p:nvSpPr>
        <p:spPr>
          <a:xfrm>
            <a:off x="5910850" y="224150"/>
            <a:ext cx="3000000" cy="482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dk1"/>
                </a:solidFill>
                <a:highlight>
                  <a:srgbClr val="FFFFFF"/>
                </a:highlight>
                <a:latin typeface="Times New Roman"/>
                <a:ea typeface="Times New Roman"/>
                <a:cs typeface="Times New Roman"/>
                <a:sym typeface="Times New Roman"/>
              </a:rPr>
              <a:t>PTMs present in more than 50% of AD patients: </a:t>
            </a:r>
            <a:endParaRPr sz="2400" b="1">
              <a:solidFill>
                <a:schemeClr val="dk1"/>
              </a:solidFill>
            </a:endParaRPr>
          </a:p>
          <a:p>
            <a:pPr marL="0" lvl="0" indent="0" algn="l" rtl="0">
              <a:spcBef>
                <a:spcPts val="1000"/>
              </a:spcBef>
              <a:spcAft>
                <a:spcPts val="0"/>
              </a:spcAft>
              <a:buNone/>
            </a:pPr>
            <a:r>
              <a:rPr lang="en" sz="1800">
                <a:solidFill>
                  <a:schemeClr val="dk1"/>
                </a:solidFill>
              </a:rPr>
              <a:t>K87 (meth) </a:t>
            </a:r>
            <a:endParaRPr sz="1800">
              <a:solidFill>
                <a:schemeClr val="dk1"/>
              </a:solidFill>
            </a:endParaRPr>
          </a:p>
          <a:p>
            <a:pPr marL="0" lvl="0" indent="0" algn="l" rtl="0">
              <a:spcBef>
                <a:spcPts val="0"/>
              </a:spcBef>
              <a:spcAft>
                <a:spcPts val="0"/>
              </a:spcAft>
              <a:buNone/>
            </a:pPr>
            <a:r>
              <a:rPr lang="en" sz="1800">
                <a:solidFill>
                  <a:schemeClr val="dk1"/>
                </a:solidFill>
              </a:rPr>
              <a:t>T153</a:t>
            </a:r>
            <a:endParaRPr sz="1800">
              <a:solidFill>
                <a:schemeClr val="dk1"/>
              </a:solidFill>
            </a:endParaRPr>
          </a:p>
          <a:p>
            <a:pPr marL="0" lvl="0" indent="0" algn="l" rtl="0">
              <a:spcBef>
                <a:spcPts val="0"/>
              </a:spcBef>
              <a:spcAft>
                <a:spcPts val="0"/>
              </a:spcAft>
              <a:buNone/>
            </a:pPr>
            <a:r>
              <a:rPr lang="en" sz="1800">
                <a:solidFill>
                  <a:schemeClr val="dk1"/>
                </a:solidFill>
              </a:rPr>
              <a:t>T181 (high in cntl too) </a:t>
            </a:r>
            <a:endParaRPr sz="1800">
              <a:solidFill>
                <a:schemeClr val="dk1"/>
              </a:solidFill>
            </a:endParaRPr>
          </a:p>
          <a:p>
            <a:pPr marL="0" lvl="0" indent="0" algn="l" rtl="0">
              <a:spcBef>
                <a:spcPts val="0"/>
              </a:spcBef>
              <a:spcAft>
                <a:spcPts val="0"/>
              </a:spcAft>
              <a:buNone/>
            </a:pPr>
            <a:r>
              <a:rPr lang="en" sz="1800">
                <a:solidFill>
                  <a:schemeClr val="dk1"/>
                </a:solidFill>
              </a:rPr>
              <a:t>S199, S202 </a:t>
            </a:r>
            <a:endParaRPr sz="1800">
              <a:solidFill>
                <a:schemeClr val="dk1"/>
              </a:solidFill>
            </a:endParaRPr>
          </a:p>
          <a:p>
            <a:pPr marL="0" lvl="0" indent="0" algn="l" rtl="0">
              <a:spcBef>
                <a:spcPts val="0"/>
              </a:spcBef>
              <a:spcAft>
                <a:spcPts val="0"/>
              </a:spcAft>
              <a:buNone/>
            </a:pPr>
            <a:r>
              <a:rPr lang="en" sz="1800">
                <a:solidFill>
                  <a:schemeClr val="dk1"/>
                </a:solidFill>
              </a:rPr>
              <a:t>T212, S214</a:t>
            </a:r>
            <a:endParaRPr sz="1800">
              <a:solidFill>
                <a:schemeClr val="dk1"/>
              </a:solidFill>
            </a:endParaRPr>
          </a:p>
          <a:p>
            <a:pPr marL="0" lvl="0" indent="0" algn="l" rtl="0">
              <a:spcBef>
                <a:spcPts val="0"/>
              </a:spcBef>
              <a:spcAft>
                <a:spcPts val="0"/>
              </a:spcAft>
              <a:buNone/>
            </a:pPr>
            <a:r>
              <a:rPr lang="en" sz="1800">
                <a:solidFill>
                  <a:schemeClr val="dk1"/>
                </a:solidFill>
              </a:rPr>
              <a:t>T217</a:t>
            </a:r>
            <a:endParaRPr sz="1800">
              <a:solidFill>
                <a:schemeClr val="dk1"/>
              </a:solidFill>
            </a:endParaRPr>
          </a:p>
          <a:p>
            <a:pPr marL="0" lvl="0" indent="0" algn="l" rtl="0">
              <a:spcBef>
                <a:spcPts val="0"/>
              </a:spcBef>
              <a:spcAft>
                <a:spcPts val="0"/>
              </a:spcAft>
              <a:buNone/>
            </a:pPr>
            <a:r>
              <a:rPr lang="en" sz="1800">
                <a:solidFill>
                  <a:schemeClr val="dk1"/>
                </a:solidFill>
              </a:rPr>
              <a:t>T231 (high in cntl too) </a:t>
            </a:r>
            <a:endParaRPr sz="1800">
              <a:solidFill>
                <a:schemeClr val="dk1"/>
              </a:solidFill>
            </a:endParaRPr>
          </a:p>
          <a:p>
            <a:pPr marL="0" lvl="0" indent="0" algn="l" rtl="0">
              <a:spcBef>
                <a:spcPts val="0"/>
              </a:spcBef>
              <a:spcAft>
                <a:spcPts val="0"/>
              </a:spcAft>
              <a:buNone/>
            </a:pPr>
            <a:r>
              <a:rPr lang="en" sz="1800">
                <a:solidFill>
                  <a:schemeClr val="dk1"/>
                </a:solidFill>
              </a:rPr>
              <a:t>S235</a:t>
            </a:r>
            <a:endParaRPr sz="1800">
              <a:solidFill>
                <a:schemeClr val="dk1"/>
              </a:solidFill>
            </a:endParaRPr>
          </a:p>
          <a:p>
            <a:pPr marL="0" lvl="0" indent="0" algn="l" rtl="0">
              <a:spcBef>
                <a:spcPts val="0"/>
              </a:spcBef>
              <a:spcAft>
                <a:spcPts val="0"/>
              </a:spcAft>
              <a:buNone/>
            </a:pPr>
            <a:r>
              <a:rPr lang="en" sz="1800">
                <a:solidFill>
                  <a:schemeClr val="dk1"/>
                </a:solidFill>
              </a:rPr>
              <a:t>K254, K259, K267 (ub) </a:t>
            </a:r>
            <a:endParaRPr sz="1800">
              <a:solidFill>
                <a:schemeClr val="dk1"/>
              </a:solidFill>
            </a:endParaRPr>
          </a:p>
          <a:p>
            <a:pPr marL="0" lvl="0" indent="0" algn="l" rtl="0">
              <a:spcBef>
                <a:spcPts val="0"/>
              </a:spcBef>
              <a:spcAft>
                <a:spcPts val="0"/>
              </a:spcAft>
              <a:buNone/>
            </a:pPr>
            <a:r>
              <a:rPr lang="en" sz="1800">
                <a:solidFill>
                  <a:schemeClr val="dk1"/>
                </a:solidFill>
              </a:rPr>
              <a:t>S262, T263 </a:t>
            </a:r>
            <a:endParaRPr sz="1800">
              <a:solidFill>
                <a:schemeClr val="dk1"/>
              </a:solidFill>
            </a:endParaRPr>
          </a:p>
          <a:p>
            <a:pPr marL="0" lvl="0" indent="0" algn="l" rtl="0">
              <a:spcBef>
                <a:spcPts val="0"/>
              </a:spcBef>
              <a:spcAft>
                <a:spcPts val="0"/>
              </a:spcAft>
              <a:buNone/>
            </a:pPr>
            <a:r>
              <a:rPr lang="en" sz="1800">
                <a:solidFill>
                  <a:schemeClr val="dk1"/>
                </a:solidFill>
              </a:rPr>
              <a:t>K311 (mostly ac &amp; ub?)</a:t>
            </a:r>
            <a:endParaRPr sz="1800">
              <a:solidFill>
                <a:schemeClr val="dk1"/>
              </a:solidFill>
            </a:endParaRPr>
          </a:p>
          <a:p>
            <a:pPr marL="0" lvl="0" indent="0" algn="l" rtl="0">
              <a:spcBef>
                <a:spcPts val="0"/>
              </a:spcBef>
              <a:spcAft>
                <a:spcPts val="0"/>
              </a:spcAft>
              <a:buNone/>
            </a:pPr>
            <a:r>
              <a:rPr lang="en" sz="1800">
                <a:solidFill>
                  <a:schemeClr val="dk1"/>
                </a:solidFill>
              </a:rPr>
              <a:t>K317 (mostly ac)</a:t>
            </a:r>
            <a:endParaRPr sz="1800">
              <a:solidFill>
                <a:schemeClr val="dk1"/>
              </a:solidFill>
            </a:endParaRPr>
          </a:p>
          <a:p>
            <a:pPr marL="0" lvl="0" indent="0" algn="l" rtl="0">
              <a:spcBef>
                <a:spcPts val="0"/>
              </a:spcBef>
              <a:spcAft>
                <a:spcPts val="0"/>
              </a:spcAft>
              <a:buNone/>
            </a:pPr>
            <a:r>
              <a:rPr lang="en" sz="1800">
                <a:solidFill>
                  <a:schemeClr val="dk1"/>
                </a:solidFill>
              </a:rPr>
              <a:t>K353, K369 (ac) </a:t>
            </a:r>
            <a:endParaRPr sz="1800">
              <a:solidFill>
                <a:schemeClr val="dk1"/>
              </a:solidFill>
            </a:endParaRPr>
          </a:p>
          <a:p>
            <a:pPr marL="0" lvl="0" indent="0" algn="l" rtl="0">
              <a:spcBef>
                <a:spcPts val="0"/>
              </a:spcBef>
              <a:spcAft>
                <a:spcPts val="0"/>
              </a:spcAft>
              <a:buNone/>
            </a:pPr>
            <a:r>
              <a:rPr lang="en" sz="1800">
                <a:solidFill>
                  <a:schemeClr val="dk1"/>
                </a:solidFill>
              </a:rPr>
              <a:t>S396, S400, T403, S404 </a:t>
            </a:r>
            <a:endParaRPr sz="1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 steps:</a:t>
            </a:r>
            <a:endParaRPr/>
          </a:p>
        </p:txBody>
      </p:sp>
      <p:sp>
        <p:nvSpPr>
          <p:cNvPr id="233" name="Google Shape;233;p36"/>
          <p:cNvSpPr txBox="1">
            <a:spLocks noGrp="1"/>
          </p:cNvSpPr>
          <p:nvPr>
            <p:ph type="body" idx="1"/>
          </p:nvPr>
        </p:nvSpPr>
        <p:spPr>
          <a:xfrm>
            <a:off x="311700" y="1152475"/>
            <a:ext cx="8520600" cy="37329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a:t>Test more relevant PTMs for high-binders: </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34327" algn="l" rtl="0">
              <a:spcBef>
                <a:spcPts val="1000"/>
              </a:spcBef>
              <a:spcAft>
                <a:spcPts val="0"/>
              </a:spcAft>
              <a:buSzPct val="100000"/>
              <a:buChar char="●"/>
            </a:pPr>
            <a:r>
              <a:rPr lang="en"/>
              <a:t>Run tetramer/dextramer studies on promising peptides from peptide binding assays. </a:t>
            </a:r>
            <a:endParaRPr/>
          </a:p>
          <a:p>
            <a:pPr marL="457200" lvl="0" indent="-334327" algn="l" rtl="0">
              <a:spcBef>
                <a:spcPts val="0"/>
              </a:spcBef>
              <a:spcAft>
                <a:spcPts val="0"/>
              </a:spcAft>
              <a:buSzPct val="100000"/>
              <a:buChar char="●"/>
            </a:pPr>
            <a:r>
              <a:rPr lang="en"/>
              <a:t>Test promising peptides with DRB1*04:05 and other non-associated HLA types.</a:t>
            </a:r>
            <a:endParaRPr/>
          </a:p>
          <a:p>
            <a:pPr marL="457200" lvl="0" indent="-334327" algn="l" rtl="0">
              <a:spcBef>
                <a:spcPts val="0"/>
              </a:spcBef>
              <a:spcAft>
                <a:spcPts val="0"/>
              </a:spcAft>
              <a:buSzPct val="100000"/>
              <a:buChar char="●"/>
            </a:pPr>
            <a:r>
              <a:rPr lang="en"/>
              <a:t>Add 23andMe PD data to GWAS meta-analyses.</a:t>
            </a:r>
            <a:endParaRPr/>
          </a:p>
          <a:p>
            <a:pPr marL="457200" lvl="0" indent="-334327" algn="l" rtl="0">
              <a:spcBef>
                <a:spcPts val="0"/>
              </a:spcBef>
              <a:spcAft>
                <a:spcPts val="0"/>
              </a:spcAft>
              <a:buSzPct val="100000"/>
              <a:buChar char="●"/>
            </a:pPr>
            <a:r>
              <a:rPr lang="en"/>
              <a:t>Analyze NFT density in AD/PD/FTD patients with DR4 subtypes.</a:t>
            </a:r>
            <a:endParaRPr/>
          </a:p>
          <a:p>
            <a:pPr marL="0" lvl="0" indent="0" algn="l" rtl="0">
              <a:spcBef>
                <a:spcPts val="1000"/>
              </a:spcBef>
              <a:spcAft>
                <a:spcPts val="1200"/>
              </a:spcAft>
              <a:buNone/>
            </a:pPr>
            <a:endParaRPr/>
          </a:p>
        </p:txBody>
      </p:sp>
      <p:graphicFrame>
        <p:nvGraphicFramePr>
          <p:cNvPr id="234" name="Google Shape;234;p36"/>
          <p:cNvGraphicFramePr/>
          <p:nvPr/>
        </p:nvGraphicFramePr>
        <p:xfrm>
          <a:off x="2561150" y="1699350"/>
          <a:ext cx="3000000" cy="3000000"/>
        </p:xfrm>
        <a:graphic>
          <a:graphicData uri="http://schemas.openxmlformats.org/drawingml/2006/table">
            <a:tbl>
              <a:tblPr>
                <a:noFill/>
                <a:tableStyleId>{90A167DB-CB8F-4993-B35F-8238A6B12F2F}</a:tableStyleId>
              </a:tblPr>
              <a:tblGrid>
                <a:gridCol w="1172625">
                  <a:extLst>
                    <a:ext uri="{9D8B030D-6E8A-4147-A177-3AD203B41FA5}">
                      <a16:colId xmlns:a16="http://schemas.microsoft.com/office/drawing/2014/main" val="20000"/>
                    </a:ext>
                  </a:extLst>
                </a:gridCol>
                <a:gridCol w="2439575">
                  <a:extLst>
                    <a:ext uri="{9D8B030D-6E8A-4147-A177-3AD203B41FA5}">
                      <a16:colId xmlns:a16="http://schemas.microsoft.com/office/drawing/2014/main" val="20001"/>
                    </a:ext>
                  </a:extLst>
                </a:gridCol>
              </a:tblGrid>
              <a:tr h="392850">
                <a:tc>
                  <a:txBody>
                    <a:bodyPr/>
                    <a:lstStyle/>
                    <a:p>
                      <a:pPr marL="0" lvl="0" indent="0" algn="ctr" rtl="0">
                        <a:spcBef>
                          <a:spcPts val="0"/>
                        </a:spcBef>
                        <a:spcAft>
                          <a:spcPts val="0"/>
                        </a:spcAft>
                        <a:buNone/>
                      </a:pPr>
                      <a:r>
                        <a:rPr lang="en" sz="1800" b="1">
                          <a:latin typeface="Times New Roman"/>
                          <a:ea typeface="Times New Roman"/>
                          <a:cs typeface="Times New Roman"/>
                          <a:sym typeface="Times New Roman"/>
                        </a:rPr>
                        <a:t>tau_25</a:t>
                      </a:r>
                      <a:endParaRPr sz="1800" b="1">
                        <a:latin typeface="Times New Roman"/>
                        <a:ea typeface="Times New Roman"/>
                        <a:cs typeface="Times New Roman"/>
                        <a:sym typeface="Times New Roman"/>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rare: pY29, pT30, pT39</a:t>
                      </a:r>
                      <a:endParaRPr sz="1800" b="1">
                        <a:latin typeface="Times New Roman"/>
                        <a:ea typeface="Times New Roman"/>
                        <a:cs typeface="Times New Roman"/>
                        <a:sym typeface="Times New Roman"/>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2850">
                <a:tc>
                  <a:txBody>
                    <a:bodyPr/>
                    <a:lstStyle/>
                    <a:p>
                      <a:pPr marL="0" lvl="0" indent="0" algn="ctr" rtl="0">
                        <a:spcBef>
                          <a:spcPts val="0"/>
                        </a:spcBef>
                        <a:spcAft>
                          <a:spcPts val="0"/>
                        </a:spcAft>
                        <a:buNone/>
                      </a:pPr>
                      <a:r>
                        <a:rPr lang="en" sz="1800" b="1">
                          <a:latin typeface="Times New Roman"/>
                          <a:ea typeface="Times New Roman"/>
                          <a:cs typeface="Times New Roman"/>
                          <a:sym typeface="Times New Roman"/>
                        </a:rPr>
                        <a:t>tau_425</a:t>
                      </a:r>
                      <a:endParaRPr sz="1800" b="1">
                        <a:latin typeface="Times New Roman"/>
                        <a:ea typeface="Times New Roman"/>
                        <a:cs typeface="Times New Roman"/>
                        <a:sym typeface="Times New Roman"/>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rare: pS435, meth-K438</a:t>
                      </a:r>
                      <a:endParaRPr sz="1800" b="1">
                        <a:latin typeface="Times New Roman"/>
                        <a:ea typeface="Times New Roman"/>
                        <a:cs typeface="Times New Roman"/>
                        <a:sym typeface="Times New Roman"/>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2850">
                <a:tc>
                  <a:txBody>
                    <a:bodyPr/>
                    <a:lstStyle/>
                    <a:p>
                      <a:pPr marL="0" lvl="0" indent="0" algn="ctr" rtl="0">
                        <a:spcBef>
                          <a:spcPts val="0"/>
                        </a:spcBef>
                        <a:spcAft>
                          <a:spcPts val="0"/>
                        </a:spcAft>
                        <a:buNone/>
                      </a:pPr>
                      <a:r>
                        <a:rPr lang="en" sz="1800" b="1">
                          <a:latin typeface="Times New Roman"/>
                          <a:ea typeface="Times New Roman"/>
                          <a:cs typeface="Times New Roman"/>
                          <a:sym typeface="Times New Roman"/>
                        </a:rPr>
                        <a:t>tau_369</a:t>
                      </a:r>
                      <a:endParaRPr sz="1800" b="1">
                        <a:latin typeface="Times New Roman"/>
                        <a:ea typeface="Times New Roman"/>
                        <a:cs typeface="Times New Roman"/>
                        <a:sym typeface="Times New Roman"/>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common: ac-K369</a:t>
                      </a:r>
                      <a:endParaRPr sz="1800" b="1">
                        <a:latin typeface="Times New Roman"/>
                        <a:ea typeface="Times New Roman"/>
                        <a:cs typeface="Times New Roman"/>
                        <a:sym typeface="Times New Roman"/>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extLst>
                  <a:ext uri="{0D108BD9-81ED-4DB2-BD59-A6C34878D82A}">
                    <a16:rowId xmlns:a16="http://schemas.microsoft.com/office/drawing/2014/main" val="10002"/>
                  </a:ext>
                </a:extLst>
              </a:tr>
              <a:tr h="392850">
                <a:tc>
                  <a:txBody>
                    <a:bodyPr/>
                    <a:lstStyle/>
                    <a:p>
                      <a:pPr marL="0" lvl="0" indent="0" algn="ctr" rtl="0">
                        <a:spcBef>
                          <a:spcPts val="0"/>
                        </a:spcBef>
                        <a:spcAft>
                          <a:spcPts val="0"/>
                        </a:spcAft>
                        <a:buNone/>
                      </a:pPr>
                      <a:r>
                        <a:rPr lang="en" sz="1800">
                          <a:latin typeface="Calibri"/>
                          <a:ea typeface="Calibri"/>
                          <a:cs typeface="Calibri"/>
                          <a:sym typeface="Calibri"/>
                        </a:rPr>
                        <a:t> </a:t>
                      </a:r>
                      <a:endParaRPr sz="18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800" b="1">
                          <a:latin typeface="Times New Roman"/>
                          <a:ea typeface="Times New Roman"/>
                          <a:cs typeface="Times New Roman"/>
                          <a:sym typeface="Times New Roman"/>
                        </a:rPr>
                        <a:t>rare: ac-K370, ac-K375</a:t>
                      </a:r>
                      <a:endParaRPr sz="1800" b="1">
                        <a:latin typeface="Times New Roman"/>
                        <a:ea typeface="Times New Roman"/>
                        <a:cs typeface="Times New Roman"/>
                        <a:sym typeface="Times New Roman"/>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studies:</a:t>
            </a:r>
            <a:endParaRPr/>
          </a:p>
        </p:txBody>
      </p:sp>
      <p:sp>
        <p:nvSpPr>
          <p:cNvPr id="240" name="Google Shape;240;p37"/>
          <p:cNvSpPr txBox="1">
            <a:spLocks noGrp="1"/>
          </p:cNvSpPr>
          <p:nvPr>
            <p:ph type="body" idx="1"/>
          </p:nvPr>
        </p:nvSpPr>
        <p:spPr>
          <a:xfrm>
            <a:off x="311700" y="6190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IHC of AD/PD/FTD hippocampal/cortical sections to look at CD4+ T cell overlap with protein aggregates (ex: tau).</a:t>
            </a:r>
            <a:endParaRPr/>
          </a:p>
          <a:p>
            <a:pPr marL="457200" lvl="0" indent="-342900" algn="l" rtl="0">
              <a:spcBef>
                <a:spcPts val="1000"/>
              </a:spcBef>
              <a:spcAft>
                <a:spcPts val="1000"/>
              </a:spcAft>
              <a:buSzPts val="1800"/>
              <a:buChar char="●"/>
            </a:pPr>
            <a:r>
              <a:rPr lang="en"/>
              <a:t>Sc/TCR-seq of CD4+ T cells from PD/AD/FTD patient PBMC and CSF</a:t>
            </a:r>
            <a:endParaRPr/>
          </a:p>
        </p:txBody>
      </p:sp>
      <p:pic>
        <p:nvPicPr>
          <p:cNvPr id="241" name="Google Shape;241;p37"/>
          <p:cNvPicPr preferRelativeResize="0"/>
          <p:nvPr/>
        </p:nvPicPr>
        <p:blipFill>
          <a:blip r:embed="rId3">
            <a:alphaModFix/>
          </a:blip>
          <a:stretch>
            <a:fillRect/>
          </a:stretch>
        </p:blipFill>
        <p:spPr>
          <a:xfrm>
            <a:off x="1403150" y="1744125"/>
            <a:ext cx="2014525" cy="3153150"/>
          </a:xfrm>
          <a:prstGeom prst="rect">
            <a:avLst/>
          </a:prstGeom>
          <a:noFill/>
          <a:ln>
            <a:noFill/>
          </a:ln>
        </p:spPr>
      </p:pic>
      <p:sp>
        <p:nvSpPr>
          <p:cNvPr id="242" name="Google Shape;242;p37"/>
          <p:cNvSpPr txBox="1"/>
          <p:nvPr/>
        </p:nvSpPr>
        <p:spPr>
          <a:xfrm>
            <a:off x="1403150" y="4820400"/>
            <a:ext cx="21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t>Gate et al., Nature, 2020</a:t>
            </a:r>
            <a:endParaRPr sz="900" i="1"/>
          </a:p>
        </p:txBody>
      </p:sp>
      <p:grpSp>
        <p:nvGrpSpPr>
          <p:cNvPr id="243" name="Google Shape;243;p37"/>
          <p:cNvGrpSpPr/>
          <p:nvPr/>
        </p:nvGrpSpPr>
        <p:grpSpPr>
          <a:xfrm>
            <a:off x="3811866" y="1871795"/>
            <a:ext cx="4716774" cy="3089567"/>
            <a:chOff x="1926425" y="1017725"/>
            <a:chExt cx="5584625" cy="4000475"/>
          </a:xfrm>
        </p:grpSpPr>
        <p:pic>
          <p:nvPicPr>
            <p:cNvPr id="244" name="Google Shape;244;p37"/>
            <p:cNvPicPr preferRelativeResize="0"/>
            <p:nvPr/>
          </p:nvPicPr>
          <p:blipFill>
            <a:blip r:embed="rId4">
              <a:alphaModFix/>
            </a:blip>
            <a:stretch>
              <a:fillRect/>
            </a:stretch>
          </p:blipFill>
          <p:spPr>
            <a:xfrm>
              <a:off x="1926425" y="1017725"/>
              <a:ext cx="5155200" cy="3817900"/>
            </a:xfrm>
            <a:prstGeom prst="rect">
              <a:avLst/>
            </a:prstGeom>
            <a:noFill/>
            <a:ln>
              <a:noFill/>
            </a:ln>
          </p:spPr>
        </p:pic>
        <p:sp>
          <p:nvSpPr>
            <p:cNvPr id="245" name="Google Shape;245;p37"/>
            <p:cNvSpPr txBox="1"/>
            <p:nvPr/>
          </p:nvSpPr>
          <p:spPr>
            <a:xfrm>
              <a:off x="5396650" y="4599700"/>
              <a:ext cx="2114400" cy="41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t>Wesseling, Cell Reports, 2020</a:t>
              </a:r>
              <a:endParaRPr sz="900" i="1"/>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Background: Parkinson’s disease</a:t>
            </a:r>
            <a:endParaRPr/>
          </a:p>
        </p:txBody>
      </p:sp>
      <p:pic>
        <p:nvPicPr>
          <p:cNvPr id="72" name="Google Shape;72;p15"/>
          <p:cNvPicPr preferRelativeResize="0"/>
          <p:nvPr/>
        </p:nvPicPr>
        <p:blipFill>
          <a:blip r:embed="rId3">
            <a:alphaModFix/>
          </a:blip>
          <a:stretch>
            <a:fillRect/>
          </a:stretch>
        </p:blipFill>
        <p:spPr>
          <a:xfrm>
            <a:off x="152400" y="1322525"/>
            <a:ext cx="3850295" cy="2841900"/>
          </a:xfrm>
          <a:prstGeom prst="rect">
            <a:avLst/>
          </a:prstGeom>
          <a:noFill/>
          <a:ln>
            <a:noFill/>
          </a:ln>
        </p:spPr>
      </p:pic>
      <p:sp>
        <p:nvSpPr>
          <p:cNvPr id="73" name="Google Shape;73;p15"/>
          <p:cNvSpPr txBox="1"/>
          <p:nvPr/>
        </p:nvSpPr>
        <p:spPr>
          <a:xfrm>
            <a:off x="1639250" y="4126250"/>
            <a:ext cx="2365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Zhang et al. 2018, </a:t>
            </a:r>
            <a:r>
              <a:rPr lang="en" sz="1200" i="1"/>
              <a:t>Front Neurol</a:t>
            </a:r>
            <a:endParaRPr sz="1200" i="1"/>
          </a:p>
        </p:txBody>
      </p:sp>
      <p:pic>
        <p:nvPicPr>
          <p:cNvPr id="74" name="Google Shape;74;p15"/>
          <p:cNvPicPr preferRelativeResize="0"/>
          <p:nvPr/>
        </p:nvPicPr>
        <p:blipFill>
          <a:blip r:embed="rId4">
            <a:alphaModFix/>
          </a:blip>
          <a:stretch>
            <a:fillRect/>
          </a:stretch>
        </p:blipFill>
        <p:spPr>
          <a:xfrm>
            <a:off x="4157450" y="1322525"/>
            <a:ext cx="4954899" cy="2347525"/>
          </a:xfrm>
          <a:prstGeom prst="rect">
            <a:avLst/>
          </a:prstGeom>
          <a:noFill/>
          <a:ln>
            <a:noFill/>
          </a:ln>
        </p:spPr>
      </p:pic>
      <p:sp>
        <p:nvSpPr>
          <p:cNvPr id="75" name="Google Shape;75;p15"/>
          <p:cNvSpPr txBox="1"/>
          <p:nvPr/>
        </p:nvSpPr>
        <p:spPr>
          <a:xfrm>
            <a:off x="5674350" y="3810425"/>
            <a:ext cx="4005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Jellinger 2014, </a:t>
            </a:r>
            <a:r>
              <a:rPr lang="en" sz="1100">
                <a:highlight>
                  <a:srgbClr val="FCFCFC"/>
                </a:highlight>
              </a:rPr>
              <a:t>Inflammation in Parkinson's Disease</a:t>
            </a:r>
            <a:endParaRPr sz="1100" i="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269175" y="147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Background: tau and inflammation as the common source of pathology</a:t>
            </a:r>
            <a:endParaRPr sz="2220"/>
          </a:p>
        </p:txBody>
      </p:sp>
      <p:sp>
        <p:nvSpPr>
          <p:cNvPr id="81" name="Google Shape;81;p16"/>
          <p:cNvSpPr txBox="1">
            <a:spLocks noGrp="1"/>
          </p:cNvSpPr>
          <p:nvPr>
            <p:ph type="body" idx="1"/>
          </p:nvPr>
        </p:nvSpPr>
        <p:spPr>
          <a:xfrm>
            <a:off x="311700" y="1041450"/>
            <a:ext cx="8520600" cy="3527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Tau hyperphosphorylation is observed in AD, PD, and other tauopathies.</a:t>
            </a:r>
            <a:endParaRPr/>
          </a:p>
          <a:p>
            <a:pPr marL="457200" lvl="0" indent="-342900" algn="l" rtl="0">
              <a:spcBef>
                <a:spcPts val="0"/>
              </a:spcBef>
              <a:spcAft>
                <a:spcPts val="0"/>
              </a:spcAft>
              <a:buSzPts val="1800"/>
              <a:buChar char="●"/>
            </a:pPr>
            <a:r>
              <a:rPr lang="en"/>
              <a:t>Chronic inflammation- neuroinflammation and systemic inflammation </a:t>
            </a:r>
            <a:endParaRPr/>
          </a:p>
        </p:txBody>
      </p:sp>
      <p:pic>
        <p:nvPicPr>
          <p:cNvPr id="82" name="Google Shape;82;p16"/>
          <p:cNvPicPr preferRelativeResize="0"/>
          <p:nvPr/>
        </p:nvPicPr>
        <p:blipFill rotWithShape="1">
          <a:blip r:embed="rId3">
            <a:alphaModFix/>
          </a:blip>
          <a:srcRect l="51704" b="27599"/>
          <a:stretch/>
        </p:blipFill>
        <p:spPr>
          <a:xfrm>
            <a:off x="5396400" y="1795225"/>
            <a:ext cx="2716625" cy="3005975"/>
          </a:xfrm>
          <a:prstGeom prst="rect">
            <a:avLst/>
          </a:prstGeom>
          <a:noFill/>
          <a:ln>
            <a:noFill/>
          </a:ln>
        </p:spPr>
      </p:pic>
      <p:pic>
        <p:nvPicPr>
          <p:cNvPr id="83" name="Google Shape;83;p16"/>
          <p:cNvPicPr preferRelativeResize="0"/>
          <p:nvPr/>
        </p:nvPicPr>
        <p:blipFill>
          <a:blip r:embed="rId4">
            <a:alphaModFix/>
          </a:blip>
          <a:stretch>
            <a:fillRect/>
          </a:stretch>
        </p:blipFill>
        <p:spPr>
          <a:xfrm>
            <a:off x="896200" y="1850150"/>
            <a:ext cx="4181805" cy="3005975"/>
          </a:xfrm>
          <a:prstGeom prst="rect">
            <a:avLst/>
          </a:prstGeom>
          <a:noFill/>
          <a:ln>
            <a:noFill/>
          </a:ln>
        </p:spPr>
      </p:pic>
      <p:sp>
        <p:nvSpPr>
          <p:cNvPr id="84" name="Google Shape;84;p16"/>
          <p:cNvSpPr txBox="1"/>
          <p:nvPr/>
        </p:nvSpPr>
        <p:spPr>
          <a:xfrm>
            <a:off x="3553325" y="4784550"/>
            <a:ext cx="21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t>Park et al., BMB Rep., 2020</a:t>
            </a:r>
            <a:endParaRPr sz="900" i="1"/>
          </a:p>
        </p:txBody>
      </p:sp>
      <p:sp>
        <p:nvSpPr>
          <p:cNvPr id="85" name="Google Shape;85;p16"/>
          <p:cNvSpPr txBox="1"/>
          <p:nvPr/>
        </p:nvSpPr>
        <p:spPr>
          <a:xfrm>
            <a:off x="6439850" y="4735850"/>
            <a:ext cx="2365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Zhang et al. 2018, </a:t>
            </a:r>
            <a:r>
              <a:rPr lang="en" sz="900" i="1"/>
              <a:t>Front Neurol</a:t>
            </a:r>
            <a:endParaRPr sz="900"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Background: TCRs, MHC II, APCs</a:t>
            </a:r>
            <a:endParaRPr/>
          </a:p>
        </p:txBody>
      </p:sp>
      <p:pic>
        <p:nvPicPr>
          <p:cNvPr id="91" name="Google Shape;91;p17"/>
          <p:cNvPicPr preferRelativeResize="0"/>
          <p:nvPr/>
        </p:nvPicPr>
        <p:blipFill>
          <a:blip r:embed="rId3">
            <a:alphaModFix/>
          </a:blip>
          <a:stretch>
            <a:fillRect/>
          </a:stretch>
        </p:blipFill>
        <p:spPr>
          <a:xfrm>
            <a:off x="1990900" y="1152475"/>
            <a:ext cx="5193325" cy="3773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69175" y="299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t>Inspiration for the project: autoimmunity to tau peptides</a:t>
            </a:r>
            <a:endParaRPr sz="2220"/>
          </a:p>
        </p:txBody>
      </p:sp>
      <p:sp>
        <p:nvSpPr>
          <p:cNvPr id="97" name="Google Shape;97;p18"/>
          <p:cNvSpPr txBox="1"/>
          <p:nvPr/>
        </p:nvSpPr>
        <p:spPr>
          <a:xfrm>
            <a:off x="5378925" y="4778400"/>
            <a:ext cx="27252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900">
                <a:solidFill>
                  <a:schemeClr val="dk2"/>
                </a:solidFill>
              </a:rPr>
              <a:t>Lindestam Arlehamn et al., J Immun., 2020</a:t>
            </a:r>
            <a:endParaRPr sz="500"/>
          </a:p>
        </p:txBody>
      </p:sp>
      <p:pic>
        <p:nvPicPr>
          <p:cNvPr id="98" name="Google Shape;98;p18"/>
          <p:cNvPicPr preferRelativeResize="0"/>
          <p:nvPr/>
        </p:nvPicPr>
        <p:blipFill>
          <a:blip r:embed="rId3">
            <a:alphaModFix/>
          </a:blip>
          <a:stretch>
            <a:fillRect/>
          </a:stretch>
        </p:blipFill>
        <p:spPr>
          <a:xfrm>
            <a:off x="4756080" y="919850"/>
            <a:ext cx="3478970" cy="3858550"/>
          </a:xfrm>
          <a:prstGeom prst="rect">
            <a:avLst/>
          </a:prstGeom>
          <a:noFill/>
          <a:ln>
            <a:noFill/>
          </a:ln>
        </p:spPr>
      </p:pic>
      <p:pic>
        <p:nvPicPr>
          <p:cNvPr id="99" name="Google Shape;99;p18"/>
          <p:cNvPicPr preferRelativeResize="0"/>
          <p:nvPr/>
        </p:nvPicPr>
        <p:blipFill>
          <a:blip r:embed="rId4">
            <a:alphaModFix/>
          </a:blip>
          <a:stretch>
            <a:fillRect/>
          </a:stretch>
        </p:blipFill>
        <p:spPr>
          <a:xfrm>
            <a:off x="886250" y="1170247"/>
            <a:ext cx="3748623" cy="33159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187175" y="281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Inspiration for the project: GWAS meta-analyses show DRB1*04 subtypes protect against PD</a:t>
            </a:r>
            <a:endParaRPr/>
          </a:p>
          <a:p>
            <a:pPr marL="0" lvl="0" indent="0" algn="l" rtl="0">
              <a:spcBef>
                <a:spcPts val="0"/>
              </a:spcBef>
              <a:spcAft>
                <a:spcPts val="0"/>
              </a:spcAft>
              <a:buNone/>
            </a:pPr>
            <a:endParaRPr/>
          </a:p>
        </p:txBody>
      </p:sp>
      <p:graphicFrame>
        <p:nvGraphicFramePr>
          <p:cNvPr id="105" name="Google Shape;105;p19"/>
          <p:cNvGraphicFramePr/>
          <p:nvPr/>
        </p:nvGraphicFramePr>
        <p:xfrm>
          <a:off x="4648200" y="1352550"/>
          <a:ext cx="3000000" cy="3000000"/>
        </p:xfrm>
        <a:graphic>
          <a:graphicData uri="http://schemas.openxmlformats.org/drawingml/2006/table">
            <a:tbl>
              <a:tblPr>
                <a:noFill/>
                <a:tableStyleId>{90A167DB-CB8F-4993-B35F-8238A6B12F2F}</a:tableStyleId>
              </a:tblPr>
              <a:tblGrid>
                <a:gridCol w="835850">
                  <a:extLst>
                    <a:ext uri="{9D8B030D-6E8A-4147-A177-3AD203B41FA5}">
                      <a16:colId xmlns:a16="http://schemas.microsoft.com/office/drawing/2014/main" val="20000"/>
                    </a:ext>
                  </a:extLst>
                </a:gridCol>
                <a:gridCol w="502600">
                  <a:extLst>
                    <a:ext uri="{9D8B030D-6E8A-4147-A177-3AD203B41FA5}">
                      <a16:colId xmlns:a16="http://schemas.microsoft.com/office/drawing/2014/main" val="20001"/>
                    </a:ext>
                  </a:extLst>
                </a:gridCol>
                <a:gridCol w="447975">
                  <a:extLst>
                    <a:ext uri="{9D8B030D-6E8A-4147-A177-3AD203B41FA5}">
                      <a16:colId xmlns:a16="http://schemas.microsoft.com/office/drawing/2014/main" val="20002"/>
                    </a:ext>
                  </a:extLst>
                </a:gridCol>
                <a:gridCol w="917800">
                  <a:extLst>
                    <a:ext uri="{9D8B030D-6E8A-4147-A177-3AD203B41FA5}">
                      <a16:colId xmlns:a16="http://schemas.microsoft.com/office/drawing/2014/main" val="20003"/>
                    </a:ext>
                  </a:extLst>
                </a:gridCol>
                <a:gridCol w="568150">
                  <a:extLst>
                    <a:ext uri="{9D8B030D-6E8A-4147-A177-3AD203B41FA5}">
                      <a16:colId xmlns:a16="http://schemas.microsoft.com/office/drawing/2014/main" val="20004"/>
                    </a:ext>
                  </a:extLst>
                </a:gridCol>
                <a:gridCol w="464350">
                  <a:extLst>
                    <a:ext uri="{9D8B030D-6E8A-4147-A177-3AD203B41FA5}">
                      <a16:colId xmlns:a16="http://schemas.microsoft.com/office/drawing/2014/main" val="20005"/>
                    </a:ext>
                  </a:extLst>
                </a:gridCol>
                <a:gridCol w="546325">
                  <a:extLst>
                    <a:ext uri="{9D8B030D-6E8A-4147-A177-3AD203B41FA5}">
                      <a16:colId xmlns:a16="http://schemas.microsoft.com/office/drawing/2014/main" val="20006"/>
                    </a:ext>
                  </a:extLst>
                </a:gridCol>
              </a:tblGrid>
              <a:tr h="281725">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Allele</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CASES%</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CTRLS%</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OR (95% CI)</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P-VALUE</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DIR</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HETPVAL</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1725">
                <a:tc>
                  <a:txBody>
                    <a:bodyPr/>
                    <a:lstStyle/>
                    <a:p>
                      <a:pPr marL="0" lvl="0" indent="0" algn="ctr" rtl="0">
                        <a:lnSpc>
                          <a:spcPct val="115000"/>
                        </a:lnSpc>
                        <a:spcBef>
                          <a:spcPts val="0"/>
                        </a:spcBef>
                        <a:spcAft>
                          <a:spcPts val="0"/>
                        </a:spcAft>
                        <a:buNone/>
                      </a:pPr>
                      <a:r>
                        <a:rPr lang="en" sz="700" i="1">
                          <a:latin typeface="Calibri"/>
                          <a:ea typeface="Calibri"/>
                          <a:cs typeface="Calibri"/>
                          <a:sym typeface="Calibri"/>
                        </a:rPr>
                        <a:t>DRB1</a:t>
                      </a:r>
                      <a:r>
                        <a:rPr lang="en" sz="700">
                          <a:latin typeface="Calibri"/>
                          <a:ea typeface="Calibri"/>
                          <a:cs typeface="Calibri"/>
                          <a:sym typeface="Calibri"/>
                        </a:rPr>
                        <a:t>*04:01</a:t>
                      </a:r>
                      <a:endParaRPr sz="700">
                        <a:latin typeface="Calibri"/>
                        <a:ea typeface="Calibri"/>
                        <a:cs typeface="Calibri"/>
                        <a:sym typeface="Calibri"/>
                      </a:endParaRPr>
                    </a:p>
                  </a:txBody>
                  <a:tcPr marL="68575" marR="68575" marT="91425" marB="91425">
                    <a:lnR w="12650" cap="flat" cmpd="sng">
                      <a:solidFill>
                        <a:srgbClr val="7F7F7F"/>
                      </a:solidFill>
                      <a:prstDash val="solid"/>
                      <a:round/>
                      <a:headEnd type="none" w="sm" len="sm"/>
                      <a:tailEnd type="none" w="sm" len="sm"/>
                    </a:lnR>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0.187</a:t>
                      </a:r>
                      <a:endParaRPr sz="700">
                        <a:latin typeface="Calibri"/>
                        <a:ea typeface="Calibri"/>
                        <a:cs typeface="Calibri"/>
                        <a:sym typeface="Calibri"/>
                      </a:endParaRPr>
                    </a:p>
                  </a:txBody>
                  <a:tcPr marL="68575" marR="68575" marT="91425" marB="91425">
                    <a:lnL w="12650" cap="flat" cmpd="sng">
                      <a:solidFill>
                        <a:srgbClr val="7F7F7F"/>
                      </a:solidFill>
                      <a:prstDash val="solid"/>
                      <a:round/>
                      <a:headEnd type="none" w="sm" len="sm"/>
                      <a:tailEnd type="none" w="sm" len="sm"/>
                    </a:lnL>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0.221</a:t>
                      </a:r>
                      <a:endParaRPr sz="700">
                        <a:latin typeface="Calibri"/>
                        <a:ea typeface="Calibri"/>
                        <a:cs typeface="Calibri"/>
                        <a:sym typeface="Calibri"/>
                      </a:endParaRPr>
                    </a:p>
                  </a:txBody>
                  <a:tcPr marL="68575" marR="68575" marT="91425" marB="91425">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0.89 (0.84-0.94)</a:t>
                      </a:r>
                      <a:endParaRPr sz="700">
                        <a:latin typeface="Calibri"/>
                        <a:ea typeface="Calibri"/>
                        <a:cs typeface="Calibri"/>
                        <a:sym typeface="Calibri"/>
                      </a:endParaRPr>
                    </a:p>
                  </a:txBody>
                  <a:tcPr marL="68575" marR="68575" marT="91425" marB="91425">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2.82e-05</a:t>
                      </a:r>
                      <a:endParaRPr sz="700">
                        <a:latin typeface="Calibri"/>
                        <a:ea typeface="Calibri"/>
                        <a:cs typeface="Calibri"/>
                        <a:sym typeface="Calibri"/>
                      </a:endParaRPr>
                    </a:p>
                  </a:txBody>
                  <a:tcPr marL="68575" marR="68575" marT="91425" marB="91425">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a:t>
                      </a:r>
                      <a:endParaRPr sz="700">
                        <a:latin typeface="Calibri"/>
                        <a:ea typeface="Calibri"/>
                        <a:cs typeface="Calibri"/>
                        <a:sym typeface="Calibri"/>
                      </a:endParaRPr>
                    </a:p>
                  </a:txBody>
                  <a:tcPr marL="68575" marR="68575" marT="91425" marB="91425">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0.87</a:t>
                      </a:r>
                      <a:endParaRPr sz="700">
                        <a:latin typeface="Calibri"/>
                        <a:ea typeface="Calibri"/>
                        <a:cs typeface="Calibri"/>
                        <a:sym typeface="Calibri"/>
                      </a:endParaRPr>
                    </a:p>
                  </a:txBody>
                  <a:tcPr marL="68575" marR="68575" marT="91425" marB="91425">
                    <a:lnT w="12650" cap="flat" cmpd="sng">
                      <a:solidFill>
                        <a:srgbClr val="000000"/>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281725">
                <a:tc>
                  <a:txBody>
                    <a:bodyPr/>
                    <a:lstStyle/>
                    <a:p>
                      <a:pPr marL="0" lvl="0" indent="0" algn="ctr" rtl="0">
                        <a:lnSpc>
                          <a:spcPct val="115000"/>
                        </a:lnSpc>
                        <a:spcBef>
                          <a:spcPts val="0"/>
                        </a:spcBef>
                        <a:spcAft>
                          <a:spcPts val="0"/>
                        </a:spcAft>
                        <a:buNone/>
                      </a:pPr>
                      <a:r>
                        <a:rPr lang="en" sz="700" i="1">
                          <a:latin typeface="Calibri"/>
                          <a:ea typeface="Calibri"/>
                          <a:cs typeface="Calibri"/>
                          <a:sym typeface="Calibri"/>
                        </a:rPr>
                        <a:t>DRB1</a:t>
                      </a:r>
                      <a:r>
                        <a:rPr lang="en" sz="700">
                          <a:latin typeface="Calibri"/>
                          <a:ea typeface="Calibri"/>
                          <a:cs typeface="Calibri"/>
                          <a:sym typeface="Calibri"/>
                        </a:rPr>
                        <a:t>*04:04</a:t>
                      </a:r>
                      <a:endParaRPr sz="700">
                        <a:latin typeface="Calibri"/>
                        <a:ea typeface="Calibri"/>
                        <a:cs typeface="Calibri"/>
                        <a:sym typeface="Calibri"/>
                      </a:endParaRPr>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0.068</a:t>
                      </a:r>
                      <a:endParaRPr sz="700">
                        <a:latin typeface="Calibri"/>
                        <a:ea typeface="Calibri"/>
                        <a:cs typeface="Calibri"/>
                        <a:sym typeface="Calibri"/>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0.082</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0.84 (0.77-0.91)</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8.21e-05</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0.85</a:t>
                      </a:r>
                      <a:endParaRPr sz="700">
                        <a:latin typeface="Calibri"/>
                        <a:ea typeface="Calibri"/>
                        <a:cs typeface="Calibri"/>
                        <a:sym typeface="Calibri"/>
                      </a:endParaRPr>
                    </a:p>
                  </a:txBody>
                  <a:tcPr marL="68575" marR="68575" marT="91425" marB="91425"/>
                </a:tc>
                <a:extLst>
                  <a:ext uri="{0D108BD9-81ED-4DB2-BD59-A6C34878D82A}">
                    <a16:rowId xmlns:a16="http://schemas.microsoft.com/office/drawing/2014/main" val="10002"/>
                  </a:ext>
                </a:extLst>
              </a:tr>
              <a:tr h="281725">
                <a:tc>
                  <a:txBody>
                    <a:bodyPr/>
                    <a:lstStyle/>
                    <a:p>
                      <a:pPr marL="0" lvl="0" indent="0" algn="ctr" rtl="0">
                        <a:lnSpc>
                          <a:spcPct val="115000"/>
                        </a:lnSpc>
                        <a:spcBef>
                          <a:spcPts val="0"/>
                        </a:spcBef>
                        <a:spcAft>
                          <a:spcPts val="0"/>
                        </a:spcAft>
                        <a:buNone/>
                      </a:pPr>
                      <a:r>
                        <a:rPr lang="en" sz="700" i="1">
                          <a:latin typeface="Calibri"/>
                          <a:ea typeface="Calibri"/>
                          <a:cs typeface="Calibri"/>
                          <a:sym typeface="Calibri"/>
                        </a:rPr>
                        <a:t>DRB1</a:t>
                      </a:r>
                      <a:r>
                        <a:rPr lang="en" sz="700">
                          <a:latin typeface="Calibri"/>
                          <a:ea typeface="Calibri"/>
                          <a:cs typeface="Calibri"/>
                          <a:sym typeface="Calibri"/>
                        </a:rPr>
                        <a:t>*04 13H</a:t>
                      </a:r>
                      <a:endParaRPr sz="700">
                        <a:latin typeface="Calibri"/>
                        <a:ea typeface="Calibri"/>
                        <a:cs typeface="Calibri"/>
                        <a:sym typeface="Calibri"/>
                      </a:endParaRPr>
                    </a:p>
                  </a:txBody>
                  <a:tcPr marL="68575" marR="68575" marT="91425" marB="91425">
                    <a:lnR w="12650" cap="flat" cmpd="sng">
                      <a:solidFill>
                        <a:srgbClr val="7F7F7F"/>
                      </a:solidFill>
                      <a:prstDash val="solid"/>
                      <a:round/>
                      <a:headEnd type="none" w="sm" len="sm"/>
                      <a:tailEnd type="none" w="sm" len="sm"/>
                    </a:lnR>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0.289</a:t>
                      </a:r>
                      <a:endParaRPr sz="700">
                        <a:latin typeface="Calibri"/>
                        <a:ea typeface="Calibri"/>
                        <a:cs typeface="Calibri"/>
                        <a:sym typeface="Calibri"/>
                      </a:endParaRPr>
                    </a:p>
                  </a:txBody>
                  <a:tcPr marL="68575" marR="68575" marT="91425" marB="91425">
                    <a:lnL w="12650" cap="flat" cmpd="sng">
                      <a:solidFill>
                        <a:srgbClr val="7F7F7F"/>
                      </a:solidFill>
                      <a:prstDash val="solid"/>
                      <a:round/>
                      <a:headEnd type="none" w="sm" len="sm"/>
                      <a:tailEnd type="none" w="sm" len="sm"/>
                    </a:lnL>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0.331</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0.87 (0.83-0.91)</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4.32e-09</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0.60</a:t>
                      </a:r>
                      <a:endParaRPr sz="700">
                        <a:latin typeface="Calibri"/>
                        <a:ea typeface="Calibri"/>
                        <a:cs typeface="Calibri"/>
                        <a:sym typeface="Calibri"/>
                      </a:endParaRPr>
                    </a:p>
                  </a:txBody>
                  <a:tcPr marL="68575" marR="68575" marT="91425" marB="91425">
                    <a:solidFill>
                      <a:srgbClr val="F2F2F2"/>
                    </a:solidFill>
                  </a:tcPr>
                </a:tc>
                <a:extLst>
                  <a:ext uri="{0D108BD9-81ED-4DB2-BD59-A6C34878D82A}">
                    <a16:rowId xmlns:a16="http://schemas.microsoft.com/office/drawing/2014/main" val="10003"/>
                  </a:ext>
                </a:extLst>
              </a:tr>
              <a:tr h="281725">
                <a:tc>
                  <a:txBody>
                    <a:bodyPr/>
                    <a:lstStyle/>
                    <a:p>
                      <a:pPr marL="0" lvl="0" indent="0" algn="ctr" rtl="0">
                        <a:lnSpc>
                          <a:spcPct val="115000"/>
                        </a:lnSpc>
                        <a:spcBef>
                          <a:spcPts val="0"/>
                        </a:spcBef>
                        <a:spcAft>
                          <a:spcPts val="0"/>
                        </a:spcAft>
                        <a:buNone/>
                      </a:pPr>
                      <a:r>
                        <a:rPr lang="en" sz="700" i="1">
                          <a:latin typeface="Calibri"/>
                          <a:ea typeface="Calibri"/>
                          <a:cs typeface="Calibri"/>
                          <a:sym typeface="Calibri"/>
                        </a:rPr>
                        <a:t>DRB1</a:t>
                      </a:r>
                      <a:r>
                        <a:rPr lang="en" sz="700">
                          <a:latin typeface="Calibri"/>
                          <a:ea typeface="Calibri"/>
                          <a:cs typeface="Calibri"/>
                          <a:sym typeface="Calibri"/>
                        </a:rPr>
                        <a:t>*04  33H</a:t>
                      </a:r>
                      <a:endParaRPr sz="700">
                        <a:latin typeface="Calibri"/>
                        <a:ea typeface="Calibri"/>
                        <a:cs typeface="Calibri"/>
                        <a:sym typeface="Calibri"/>
                      </a:endParaRPr>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0.289</a:t>
                      </a:r>
                      <a:endParaRPr sz="700">
                        <a:latin typeface="Calibri"/>
                        <a:ea typeface="Calibri"/>
                        <a:cs typeface="Calibri"/>
                        <a:sym typeface="Calibri"/>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0.331</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0.87 (0.83-0.91)</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4.32e-09</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0.60</a:t>
                      </a:r>
                      <a:endParaRPr sz="700">
                        <a:latin typeface="Calibri"/>
                        <a:ea typeface="Calibri"/>
                        <a:cs typeface="Calibri"/>
                        <a:sym typeface="Calibri"/>
                      </a:endParaRPr>
                    </a:p>
                  </a:txBody>
                  <a:tcPr marL="68575" marR="68575" marT="91425" marB="91425"/>
                </a:tc>
                <a:extLst>
                  <a:ext uri="{0D108BD9-81ED-4DB2-BD59-A6C34878D82A}">
                    <a16:rowId xmlns:a16="http://schemas.microsoft.com/office/drawing/2014/main" val="10004"/>
                  </a:ext>
                </a:extLst>
              </a:tr>
              <a:tr h="281725">
                <a:tc>
                  <a:txBody>
                    <a:bodyPr/>
                    <a:lstStyle/>
                    <a:p>
                      <a:pPr marL="0" lvl="0" indent="0" algn="ctr" rtl="0">
                        <a:lnSpc>
                          <a:spcPct val="115000"/>
                        </a:lnSpc>
                        <a:spcBef>
                          <a:spcPts val="0"/>
                        </a:spcBef>
                        <a:spcAft>
                          <a:spcPts val="0"/>
                        </a:spcAft>
                        <a:buNone/>
                      </a:pPr>
                      <a:r>
                        <a:rPr lang="en" sz="700" i="1">
                          <a:latin typeface="Calibri"/>
                          <a:ea typeface="Calibri"/>
                          <a:cs typeface="Calibri"/>
                          <a:sym typeface="Calibri"/>
                        </a:rPr>
                        <a:t>DRB1</a:t>
                      </a:r>
                      <a:r>
                        <a:rPr lang="en" sz="700">
                          <a:latin typeface="Calibri"/>
                          <a:ea typeface="Calibri"/>
                          <a:cs typeface="Calibri"/>
                          <a:sym typeface="Calibri"/>
                        </a:rPr>
                        <a:t>*04  11V</a:t>
                      </a:r>
                      <a:endParaRPr sz="700">
                        <a:latin typeface="Calibri"/>
                        <a:ea typeface="Calibri"/>
                        <a:cs typeface="Calibri"/>
                        <a:sym typeface="Calibri"/>
                      </a:endParaRPr>
                    </a:p>
                  </a:txBody>
                  <a:tcPr marL="68575" marR="68575" marT="91425" marB="91425">
                    <a:lnR w="12650" cap="flat" cmpd="sng">
                      <a:solidFill>
                        <a:srgbClr val="7F7F7F"/>
                      </a:solidFill>
                      <a:prstDash val="solid"/>
                      <a:round/>
                      <a:headEnd type="none" w="sm" len="sm"/>
                      <a:tailEnd type="none" w="sm" len="sm"/>
                    </a:lnR>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0.302</a:t>
                      </a:r>
                      <a:endParaRPr sz="700">
                        <a:latin typeface="Calibri"/>
                        <a:ea typeface="Calibri"/>
                        <a:cs typeface="Calibri"/>
                        <a:sym typeface="Calibri"/>
                      </a:endParaRPr>
                    </a:p>
                  </a:txBody>
                  <a:tcPr marL="68575" marR="68575" marT="91425" marB="91425">
                    <a:lnL w="12650" cap="flat" cmpd="sng">
                      <a:solidFill>
                        <a:srgbClr val="7F7F7F"/>
                      </a:solidFill>
                      <a:prstDash val="solid"/>
                      <a:round/>
                      <a:headEnd type="none" w="sm" len="sm"/>
                      <a:tailEnd type="none" w="sm" len="sm"/>
                    </a:lnL>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0.342</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0.87 (0.83-0.91)</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8.22e-09</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0.45</a:t>
                      </a:r>
                      <a:endParaRPr sz="700">
                        <a:latin typeface="Calibri"/>
                        <a:ea typeface="Calibri"/>
                        <a:cs typeface="Calibri"/>
                        <a:sym typeface="Calibri"/>
                      </a:endParaRPr>
                    </a:p>
                  </a:txBody>
                  <a:tcPr marL="68575" marR="68575" marT="91425" marB="91425">
                    <a:solidFill>
                      <a:srgbClr val="F2F2F2"/>
                    </a:solidFill>
                  </a:tcPr>
                </a:tc>
                <a:extLst>
                  <a:ext uri="{0D108BD9-81ED-4DB2-BD59-A6C34878D82A}">
                    <a16:rowId xmlns:a16="http://schemas.microsoft.com/office/drawing/2014/main" val="10005"/>
                  </a:ext>
                </a:extLst>
              </a:tr>
            </a:tbl>
          </a:graphicData>
        </a:graphic>
      </p:graphicFrame>
      <p:graphicFrame>
        <p:nvGraphicFramePr>
          <p:cNvPr id="106" name="Google Shape;106;p19"/>
          <p:cNvGraphicFramePr/>
          <p:nvPr/>
        </p:nvGraphicFramePr>
        <p:xfrm>
          <a:off x="4572000" y="3333900"/>
          <a:ext cx="3000000" cy="3000000"/>
        </p:xfrm>
        <a:graphic>
          <a:graphicData uri="http://schemas.openxmlformats.org/drawingml/2006/table">
            <a:tbl>
              <a:tblPr>
                <a:noFill/>
                <a:tableStyleId>{90A167DB-CB8F-4993-B35F-8238A6B12F2F}</a:tableStyleId>
              </a:tblPr>
              <a:tblGrid>
                <a:gridCol w="1530650">
                  <a:extLst>
                    <a:ext uri="{9D8B030D-6E8A-4147-A177-3AD203B41FA5}">
                      <a16:colId xmlns:a16="http://schemas.microsoft.com/office/drawing/2014/main" val="20000"/>
                    </a:ext>
                  </a:extLst>
                </a:gridCol>
                <a:gridCol w="423000">
                  <a:extLst>
                    <a:ext uri="{9D8B030D-6E8A-4147-A177-3AD203B41FA5}">
                      <a16:colId xmlns:a16="http://schemas.microsoft.com/office/drawing/2014/main" val="20001"/>
                    </a:ext>
                  </a:extLst>
                </a:gridCol>
                <a:gridCol w="406325">
                  <a:extLst>
                    <a:ext uri="{9D8B030D-6E8A-4147-A177-3AD203B41FA5}">
                      <a16:colId xmlns:a16="http://schemas.microsoft.com/office/drawing/2014/main" val="20002"/>
                    </a:ext>
                  </a:extLst>
                </a:gridCol>
                <a:gridCol w="768125">
                  <a:extLst>
                    <a:ext uri="{9D8B030D-6E8A-4147-A177-3AD203B41FA5}">
                      <a16:colId xmlns:a16="http://schemas.microsoft.com/office/drawing/2014/main" val="20003"/>
                    </a:ext>
                  </a:extLst>
                </a:gridCol>
                <a:gridCol w="478675">
                  <a:extLst>
                    <a:ext uri="{9D8B030D-6E8A-4147-A177-3AD203B41FA5}">
                      <a16:colId xmlns:a16="http://schemas.microsoft.com/office/drawing/2014/main" val="20004"/>
                    </a:ext>
                  </a:extLst>
                </a:gridCol>
                <a:gridCol w="362000">
                  <a:extLst>
                    <a:ext uri="{9D8B030D-6E8A-4147-A177-3AD203B41FA5}">
                      <a16:colId xmlns:a16="http://schemas.microsoft.com/office/drawing/2014/main" val="20005"/>
                    </a:ext>
                  </a:extLst>
                </a:gridCol>
                <a:gridCol w="450825">
                  <a:extLst>
                    <a:ext uri="{9D8B030D-6E8A-4147-A177-3AD203B41FA5}">
                      <a16:colId xmlns:a16="http://schemas.microsoft.com/office/drawing/2014/main" val="20006"/>
                    </a:ext>
                  </a:extLst>
                </a:gridCol>
              </a:tblGrid>
              <a:tr h="350650">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Allele</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CASES%</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CTRLS%</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OR (95% CI)</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P-VALUE</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DIR</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b="1">
                          <a:latin typeface="Calibri"/>
                          <a:ea typeface="Calibri"/>
                          <a:cs typeface="Calibri"/>
                          <a:sym typeface="Calibri"/>
                        </a:rPr>
                        <a:t>HETPVAL</a:t>
                      </a:r>
                      <a:endParaRPr sz="700" b="1">
                        <a:latin typeface="Calibri"/>
                        <a:ea typeface="Calibri"/>
                        <a:cs typeface="Calibri"/>
                        <a:sym typeface="Calibri"/>
                      </a:endParaRPr>
                    </a:p>
                  </a:txBody>
                  <a:tcPr marL="68575" marR="68575" marT="91425" marB="91425">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49775">
                <a:tc>
                  <a:txBody>
                    <a:bodyPr/>
                    <a:lstStyle/>
                    <a:p>
                      <a:pPr marL="0" lvl="0" indent="0" algn="ctr" rtl="0">
                        <a:lnSpc>
                          <a:spcPct val="115000"/>
                        </a:lnSpc>
                        <a:spcBef>
                          <a:spcPts val="0"/>
                        </a:spcBef>
                        <a:spcAft>
                          <a:spcPts val="0"/>
                        </a:spcAft>
                        <a:buNone/>
                      </a:pPr>
                      <a:r>
                        <a:rPr lang="en" sz="700" i="1">
                          <a:latin typeface="Calibri"/>
                          <a:ea typeface="Calibri"/>
                          <a:cs typeface="Calibri"/>
                          <a:sym typeface="Calibri"/>
                        </a:rPr>
                        <a:t>DRB1</a:t>
                      </a:r>
                      <a:r>
                        <a:rPr lang="en" sz="700">
                          <a:latin typeface="Calibri"/>
                          <a:ea typeface="Calibri"/>
                          <a:cs typeface="Calibri"/>
                          <a:sym typeface="Calibri"/>
                        </a:rPr>
                        <a:t>*04:03</a:t>
                      </a:r>
                      <a:endParaRPr sz="700">
                        <a:latin typeface="Calibri"/>
                        <a:ea typeface="Calibri"/>
                        <a:cs typeface="Calibri"/>
                        <a:sym typeface="Calibri"/>
                      </a:endParaRPr>
                    </a:p>
                  </a:txBody>
                  <a:tcPr marL="68575" marR="68575" marT="91425" marB="91425">
                    <a:lnR w="12650" cap="flat" cmpd="sng">
                      <a:solidFill>
                        <a:srgbClr val="7F7F7F"/>
                      </a:solidFill>
                      <a:prstDash val="solid"/>
                      <a:round/>
                      <a:headEnd type="none" w="sm" len="sm"/>
                      <a:tailEnd type="none" w="sm" len="sm"/>
                    </a:lnR>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0.054</a:t>
                      </a:r>
                      <a:endParaRPr sz="700">
                        <a:latin typeface="Calibri"/>
                        <a:ea typeface="Calibri"/>
                        <a:cs typeface="Calibri"/>
                        <a:sym typeface="Calibri"/>
                      </a:endParaRPr>
                    </a:p>
                  </a:txBody>
                  <a:tcPr marL="68575" marR="68575" marT="91425" marB="91425">
                    <a:lnL w="12650" cap="flat" cmpd="sng">
                      <a:solidFill>
                        <a:srgbClr val="7F7F7F"/>
                      </a:solidFill>
                      <a:prstDash val="solid"/>
                      <a:round/>
                      <a:headEnd type="none" w="sm" len="sm"/>
                      <a:tailEnd type="none" w="sm" len="sm"/>
                    </a:lnL>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0.068</a:t>
                      </a:r>
                      <a:endParaRPr sz="700">
                        <a:latin typeface="Calibri"/>
                        <a:ea typeface="Calibri"/>
                        <a:cs typeface="Calibri"/>
                        <a:sym typeface="Calibri"/>
                      </a:endParaRPr>
                    </a:p>
                  </a:txBody>
                  <a:tcPr marL="68575" marR="68575" marT="91425" marB="91425">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0.79 (0.65-0.93)</a:t>
                      </a:r>
                      <a:endParaRPr sz="700">
                        <a:latin typeface="Calibri"/>
                        <a:ea typeface="Calibri"/>
                        <a:cs typeface="Calibri"/>
                        <a:sym typeface="Calibri"/>
                      </a:endParaRPr>
                    </a:p>
                  </a:txBody>
                  <a:tcPr marL="68575" marR="68575" marT="91425" marB="91425">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1.16e-03</a:t>
                      </a:r>
                      <a:endParaRPr sz="700">
                        <a:latin typeface="Calibri"/>
                        <a:ea typeface="Calibri"/>
                        <a:cs typeface="Calibri"/>
                        <a:sym typeface="Calibri"/>
                      </a:endParaRPr>
                    </a:p>
                  </a:txBody>
                  <a:tcPr marL="68575" marR="68575" marT="91425" marB="91425">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a:t>
                      </a:r>
                      <a:endParaRPr sz="700">
                        <a:latin typeface="Calibri"/>
                        <a:ea typeface="Calibri"/>
                        <a:cs typeface="Calibri"/>
                        <a:sym typeface="Calibri"/>
                      </a:endParaRPr>
                    </a:p>
                  </a:txBody>
                  <a:tcPr marL="68575" marR="68575" marT="91425" marB="91425">
                    <a:lnT w="12650" cap="flat" cmpd="sng">
                      <a:solidFill>
                        <a:srgbClr val="000000"/>
                      </a:solidFill>
                      <a:prstDash val="solid"/>
                      <a:round/>
                      <a:headEnd type="none" w="sm" len="sm"/>
                      <a:tailEnd type="none" w="sm" len="sm"/>
                    </a:lnT>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0.29</a:t>
                      </a:r>
                      <a:endParaRPr sz="700">
                        <a:latin typeface="Calibri"/>
                        <a:ea typeface="Calibri"/>
                        <a:cs typeface="Calibri"/>
                        <a:sym typeface="Calibri"/>
                      </a:endParaRPr>
                    </a:p>
                  </a:txBody>
                  <a:tcPr marL="68575" marR="68575" marT="91425" marB="91425">
                    <a:lnT w="12650" cap="flat" cmpd="sng">
                      <a:solidFill>
                        <a:srgbClr val="000000"/>
                      </a:solidFill>
                      <a:prstDash val="solid"/>
                      <a:round/>
                      <a:headEnd type="none" w="sm" len="sm"/>
                      <a:tailEnd type="none" w="sm" len="sm"/>
                    </a:lnT>
                    <a:solidFill>
                      <a:srgbClr val="F2F2F2"/>
                    </a:solidFill>
                  </a:tcPr>
                </a:tc>
                <a:extLst>
                  <a:ext uri="{0D108BD9-81ED-4DB2-BD59-A6C34878D82A}">
                    <a16:rowId xmlns:a16="http://schemas.microsoft.com/office/drawing/2014/main" val="10001"/>
                  </a:ext>
                </a:extLst>
              </a:tr>
              <a:tr h="249775">
                <a:tc>
                  <a:txBody>
                    <a:bodyPr/>
                    <a:lstStyle/>
                    <a:p>
                      <a:pPr marL="0" lvl="0" indent="0" algn="ctr" rtl="0">
                        <a:lnSpc>
                          <a:spcPct val="115000"/>
                        </a:lnSpc>
                        <a:spcBef>
                          <a:spcPts val="0"/>
                        </a:spcBef>
                        <a:spcAft>
                          <a:spcPts val="0"/>
                        </a:spcAft>
                        <a:buNone/>
                      </a:pPr>
                      <a:r>
                        <a:rPr lang="en" sz="700" i="1">
                          <a:latin typeface="Calibri"/>
                          <a:ea typeface="Calibri"/>
                          <a:cs typeface="Calibri"/>
                          <a:sym typeface="Calibri"/>
                        </a:rPr>
                        <a:t>DRB1</a:t>
                      </a:r>
                      <a:r>
                        <a:rPr lang="en" sz="700">
                          <a:latin typeface="Calibri"/>
                          <a:ea typeface="Calibri"/>
                          <a:cs typeface="Calibri"/>
                          <a:sym typeface="Calibri"/>
                        </a:rPr>
                        <a:t>*04:03 /</a:t>
                      </a:r>
                      <a:r>
                        <a:rPr lang="en" sz="700" i="1">
                          <a:latin typeface="Calibri"/>
                          <a:ea typeface="Calibri"/>
                          <a:cs typeface="Calibri"/>
                          <a:sym typeface="Calibri"/>
                        </a:rPr>
                        <a:t> DRB1</a:t>
                      </a:r>
                      <a:r>
                        <a:rPr lang="en" sz="700">
                          <a:latin typeface="Calibri"/>
                          <a:ea typeface="Calibri"/>
                          <a:cs typeface="Calibri"/>
                          <a:sym typeface="Calibri"/>
                        </a:rPr>
                        <a:t>*04:06</a:t>
                      </a:r>
                      <a:endParaRPr sz="700">
                        <a:latin typeface="Calibri"/>
                        <a:ea typeface="Calibri"/>
                        <a:cs typeface="Calibri"/>
                        <a:sym typeface="Calibri"/>
                      </a:endParaRPr>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0.099</a:t>
                      </a:r>
                      <a:endParaRPr sz="700">
                        <a:latin typeface="Calibri"/>
                        <a:ea typeface="Calibri"/>
                        <a:cs typeface="Calibri"/>
                        <a:sym typeface="Calibri"/>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0.112</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0.82 (0.71-0.93)</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3.52e-04</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0.47</a:t>
                      </a:r>
                      <a:endParaRPr sz="700">
                        <a:latin typeface="Calibri"/>
                        <a:ea typeface="Calibri"/>
                        <a:cs typeface="Calibri"/>
                        <a:sym typeface="Calibri"/>
                      </a:endParaRPr>
                    </a:p>
                  </a:txBody>
                  <a:tcPr marL="68575" marR="68575" marT="91425" marB="91425"/>
                </a:tc>
                <a:extLst>
                  <a:ext uri="{0D108BD9-81ED-4DB2-BD59-A6C34878D82A}">
                    <a16:rowId xmlns:a16="http://schemas.microsoft.com/office/drawing/2014/main" val="10002"/>
                  </a:ext>
                </a:extLst>
              </a:tr>
              <a:tr h="249775">
                <a:tc>
                  <a:txBody>
                    <a:bodyPr/>
                    <a:lstStyle/>
                    <a:p>
                      <a:pPr marL="0" lvl="0" indent="0" algn="ctr" rtl="0">
                        <a:lnSpc>
                          <a:spcPct val="115000"/>
                        </a:lnSpc>
                        <a:spcBef>
                          <a:spcPts val="0"/>
                        </a:spcBef>
                        <a:spcAft>
                          <a:spcPts val="0"/>
                        </a:spcAft>
                        <a:buNone/>
                      </a:pPr>
                      <a:r>
                        <a:rPr lang="en" sz="700" i="1">
                          <a:latin typeface="Calibri"/>
                          <a:ea typeface="Calibri"/>
                          <a:cs typeface="Calibri"/>
                          <a:sym typeface="Calibri"/>
                        </a:rPr>
                        <a:t>DRB1*04 (excl 04:05</a:t>
                      </a:r>
                      <a:r>
                        <a:rPr lang="en" sz="700">
                          <a:latin typeface="Calibri"/>
                          <a:ea typeface="Calibri"/>
                          <a:cs typeface="Calibri"/>
                          <a:sym typeface="Calibri"/>
                        </a:rPr>
                        <a:t>/</a:t>
                      </a:r>
                      <a:r>
                        <a:rPr lang="en" sz="700" i="1">
                          <a:latin typeface="Calibri"/>
                          <a:ea typeface="Calibri"/>
                          <a:cs typeface="Calibri"/>
                          <a:sym typeface="Calibri"/>
                        </a:rPr>
                        <a:t>04:10</a:t>
                      </a:r>
                      <a:r>
                        <a:rPr lang="en" sz="700">
                          <a:latin typeface="Calibri"/>
                          <a:ea typeface="Calibri"/>
                          <a:cs typeface="Calibri"/>
                          <a:sym typeface="Calibri"/>
                        </a:rPr>
                        <a:t>/</a:t>
                      </a:r>
                      <a:r>
                        <a:rPr lang="en" sz="700" i="1">
                          <a:latin typeface="Calibri"/>
                          <a:ea typeface="Calibri"/>
                          <a:cs typeface="Calibri"/>
                          <a:sym typeface="Calibri"/>
                        </a:rPr>
                        <a:t>)</a:t>
                      </a:r>
                      <a:endParaRPr sz="700" i="1">
                        <a:latin typeface="Calibri"/>
                        <a:ea typeface="Calibri"/>
                        <a:cs typeface="Calibri"/>
                        <a:sym typeface="Calibri"/>
                      </a:endParaRPr>
                    </a:p>
                  </a:txBody>
                  <a:tcPr marL="68575" marR="68575" marT="91425" marB="91425">
                    <a:lnR w="12650" cap="flat" cmpd="sng">
                      <a:solidFill>
                        <a:srgbClr val="7F7F7F"/>
                      </a:solidFill>
                      <a:prstDash val="solid"/>
                      <a:round/>
                      <a:headEnd type="none" w="sm" len="sm"/>
                      <a:tailEnd type="none" w="sm" len="sm"/>
                    </a:lnR>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0.112</a:t>
                      </a:r>
                      <a:endParaRPr sz="700">
                        <a:latin typeface="Calibri"/>
                        <a:ea typeface="Calibri"/>
                        <a:cs typeface="Calibri"/>
                        <a:sym typeface="Calibri"/>
                      </a:endParaRPr>
                    </a:p>
                  </a:txBody>
                  <a:tcPr marL="68575" marR="68575" marT="91425" marB="91425">
                    <a:lnL w="12650" cap="flat" cmpd="sng">
                      <a:solidFill>
                        <a:srgbClr val="7F7F7F"/>
                      </a:solidFill>
                      <a:prstDash val="solid"/>
                      <a:round/>
                      <a:headEnd type="none" w="sm" len="sm"/>
                      <a:tailEnd type="none" w="sm" len="sm"/>
                    </a:lnL>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0.120</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0.83 (0.73-0.93)</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4.85e-04</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a:t>
                      </a:r>
                      <a:endParaRPr sz="700">
                        <a:latin typeface="Calibri"/>
                        <a:ea typeface="Calibri"/>
                        <a:cs typeface="Calibri"/>
                        <a:sym typeface="Calibri"/>
                      </a:endParaRPr>
                    </a:p>
                  </a:txBody>
                  <a:tcPr marL="68575" marR="68575" marT="91425" marB="91425">
                    <a:solidFill>
                      <a:srgbClr val="F2F2F2"/>
                    </a:solidFill>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0.70</a:t>
                      </a:r>
                      <a:endParaRPr sz="700">
                        <a:latin typeface="Calibri"/>
                        <a:ea typeface="Calibri"/>
                        <a:cs typeface="Calibri"/>
                        <a:sym typeface="Calibri"/>
                      </a:endParaRPr>
                    </a:p>
                  </a:txBody>
                  <a:tcPr marL="68575" marR="68575" marT="91425" marB="91425">
                    <a:solidFill>
                      <a:srgbClr val="F2F2F2"/>
                    </a:solidFill>
                  </a:tcPr>
                </a:tc>
                <a:extLst>
                  <a:ext uri="{0D108BD9-81ED-4DB2-BD59-A6C34878D82A}">
                    <a16:rowId xmlns:a16="http://schemas.microsoft.com/office/drawing/2014/main" val="10003"/>
                  </a:ext>
                </a:extLst>
              </a:tr>
              <a:tr h="249775">
                <a:tc>
                  <a:txBody>
                    <a:bodyPr/>
                    <a:lstStyle/>
                    <a:p>
                      <a:pPr marL="0" lvl="0" indent="0" algn="ctr" rtl="0">
                        <a:lnSpc>
                          <a:spcPct val="115000"/>
                        </a:lnSpc>
                        <a:spcBef>
                          <a:spcPts val="0"/>
                        </a:spcBef>
                        <a:spcAft>
                          <a:spcPts val="0"/>
                        </a:spcAft>
                        <a:buNone/>
                      </a:pPr>
                      <a:r>
                        <a:rPr lang="en" sz="700" i="1">
                          <a:latin typeface="Calibri"/>
                          <a:ea typeface="Calibri"/>
                          <a:cs typeface="Calibri"/>
                          <a:sym typeface="Calibri"/>
                        </a:rPr>
                        <a:t>DRB1*04:05 </a:t>
                      </a:r>
                      <a:r>
                        <a:rPr lang="en" sz="700">
                          <a:latin typeface="Calibri"/>
                          <a:ea typeface="Calibri"/>
                          <a:cs typeface="Calibri"/>
                          <a:sym typeface="Calibri"/>
                        </a:rPr>
                        <a:t>/</a:t>
                      </a:r>
                      <a:r>
                        <a:rPr lang="en" sz="700" i="1">
                          <a:latin typeface="Calibri"/>
                          <a:ea typeface="Calibri"/>
                          <a:cs typeface="Calibri"/>
                          <a:sym typeface="Calibri"/>
                        </a:rPr>
                        <a:t> DRB1</a:t>
                      </a:r>
                      <a:r>
                        <a:rPr lang="en" sz="700">
                          <a:latin typeface="Calibri"/>
                          <a:ea typeface="Calibri"/>
                          <a:cs typeface="Calibri"/>
                          <a:sym typeface="Calibri"/>
                        </a:rPr>
                        <a:t>*0</a:t>
                      </a:r>
                      <a:r>
                        <a:rPr lang="en" sz="700" i="1">
                          <a:latin typeface="Calibri"/>
                          <a:ea typeface="Calibri"/>
                          <a:cs typeface="Calibri"/>
                          <a:sym typeface="Calibri"/>
                        </a:rPr>
                        <a:t>4:10</a:t>
                      </a:r>
                      <a:endParaRPr sz="700" i="1">
                        <a:latin typeface="Calibri"/>
                        <a:ea typeface="Calibri"/>
                        <a:cs typeface="Calibri"/>
                        <a:sym typeface="Calibri"/>
                      </a:endParaRPr>
                    </a:p>
                  </a:txBody>
                  <a:tcPr marL="68575" marR="68575" marT="91425" marB="91425">
                    <a:lnR w="12650" cap="flat" cmpd="sng">
                      <a:solidFill>
                        <a:srgbClr val="7F7F7F"/>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0.132</a:t>
                      </a:r>
                      <a:endParaRPr sz="700">
                        <a:latin typeface="Calibri"/>
                        <a:ea typeface="Calibri"/>
                        <a:cs typeface="Calibri"/>
                        <a:sym typeface="Calibri"/>
                      </a:endParaRPr>
                    </a:p>
                  </a:txBody>
                  <a:tcPr marL="68575" marR="68575" marT="91425" marB="91425">
                    <a:lnL w="12650" cap="flat" cmpd="sng">
                      <a:solidFill>
                        <a:srgbClr val="7F7F7F"/>
                      </a:solidFill>
                      <a:prstDash val="solid"/>
                      <a:round/>
                      <a:headEnd type="none" w="sm" len="sm"/>
                      <a:tailEnd type="none" w="sm" len="sm"/>
                    </a:lnL>
                  </a:tcPr>
                </a:tc>
                <a:tc>
                  <a:txBody>
                    <a:bodyPr/>
                    <a:lstStyle/>
                    <a:p>
                      <a:pPr marL="0" lvl="0" indent="0" algn="l" rtl="0">
                        <a:lnSpc>
                          <a:spcPct val="115000"/>
                        </a:lnSpc>
                        <a:spcBef>
                          <a:spcPts val="0"/>
                        </a:spcBef>
                        <a:spcAft>
                          <a:spcPts val="0"/>
                        </a:spcAft>
                        <a:buNone/>
                      </a:pPr>
                      <a:r>
                        <a:rPr lang="en" sz="700">
                          <a:latin typeface="Calibri"/>
                          <a:ea typeface="Calibri"/>
                          <a:cs typeface="Calibri"/>
                          <a:sym typeface="Calibri"/>
                        </a:rPr>
                        <a:t>0.119</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0.98 (0.82-1.14)</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0.756</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a:t>
                      </a:r>
                      <a:endParaRPr sz="700">
                        <a:latin typeface="Calibri"/>
                        <a:ea typeface="Calibri"/>
                        <a:cs typeface="Calibri"/>
                        <a:sym typeface="Calibri"/>
                      </a:endParaRPr>
                    </a:p>
                  </a:txBody>
                  <a:tcPr marL="68575" marR="68575" marT="91425" marB="91425"/>
                </a:tc>
                <a:tc>
                  <a:txBody>
                    <a:bodyPr/>
                    <a:lstStyle/>
                    <a:p>
                      <a:pPr marL="0" lvl="0" indent="0" algn="ctr" rtl="0">
                        <a:lnSpc>
                          <a:spcPct val="115000"/>
                        </a:lnSpc>
                        <a:spcBef>
                          <a:spcPts val="0"/>
                        </a:spcBef>
                        <a:spcAft>
                          <a:spcPts val="0"/>
                        </a:spcAft>
                        <a:buNone/>
                      </a:pPr>
                      <a:r>
                        <a:rPr lang="en" sz="700">
                          <a:latin typeface="Calibri"/>
                          <a:ea typeface="Calibri"/>
                          <a:cs typeface="Calibri"/>
                          <a:sym typeface="Calibri"/>
                        </a:rPr>
                        <a:t>0.95</a:t>
                      </a:r>
                      <a:endParaRPr sz="700">
                        <a:latin typeface="Calibri"/>
                        <a:ea typeface="Calibri"/>
                        <a:cs typeface="Calibri"/>
                        <a:sym typeface="Calibri"/>
                      </a:endParaRPr>
                    </a:p>
                  </a:txBody>
                  <a:tcPr marL="68575" marR="68575" marT="91425" marB="91425"/>
                </a:tc>
                <a:extLst>
                  <a:ext uri="{0D108BD9-81ED-4DB2-BD59-A6C34878D82A}">
                    <a16:rowId xmlns:a16="http://schemas.microsoft.com/office/drawing/2014/main" val="10004"/>
                  </a:ext>
                </a:extLst>
              </a:tr>
            </a:tbl>
          </a:graphicData>
        </a:graphic>
      </p:graphicFrame>
      <p:pic>
        <p:nvPicPr>
          <p:cNvPr id="107" name="Google Shape;107;p19"/>
          <p:cNvPicPr preferRelativeResize="0"/>
          <p:nvPr/>
        </p:nvPicPr>
        <p:blipFill>
          <a:blip r:embed="rId3">
            <a:alphaModFix/>
          </a:blip>
          <a:stretch>
            <a:fillRect/>
          </a:stretch>
        </p:blipFill>
        <p:spPr>
          <a:xfrm>
            <a:off x="300388" y="3595209"/>
            <a:ext cx="4098350" cy="982175"/>
          </a:xfrm>
          <a:prstGeom prst="rect">
            <a:avLst/>
          </a:prstGeom>
          <a:noFill/>
          <a:ln>
            <a:noFill/>
          </a:ln>
        </p:spPr>
      </p:pic>
      <p:sp>
        <p:nvSpPr>
          <p:cNvPr id="108" name="Google Shape;108;p19"/>
          <p:cNvSpPr txBox="1"/>
          <p:nvPr/>
        </p:nvSpPr>
        <p:spPr>
          <a:xfrm>
            <a:off x="2652000" y="4606350"/>
            <a:ext cx="1767600" cy="338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200"/>
              </a:spcAft>
              <a:buNone/>
            </a:pPr>
            <a:r>
              <a:rPr lang="en" sz="1000" i="1">
                <a:solidFill>
                  <a:srgbClr val="262626"/>
                </a:solidFill>
                <a:latin typeface="Calibri"/>
                <a:ea typeface="Calibri"/>
                <a:cs typeface="Calibri"/>
                <a:sym typeface="Calibri"/>
              </a:rPr>
              <a:t>Yu et al., </a:t>
            </a:r>
            <a:r>
              <a:rPr lang="en" sz="1000">
                <a:solidFill>
                  <a:schemeClr val="dk1"/>
                </a:solidFill>
                <a:latin typeface="Calibri"/>
                <a:ea typeface="Calibri"/>
                <a:cs typeface="Calibri"/>
                <a:sym typeface="Calibri"/>
              </a:rPr>
              <a:t>medRxiv, 2020</a:t>
            </a:r>
            <a:endParaRPr sz="1000">
              <a:latin typeface="Calibri"/>
              <a:ea typeface="Calibri"/>
              <a:cs typeface="Calibri"/>
              <a:sym typeface="Calibri"/>
            </a:endParaRPr>
          </a:p>
        </p:txBody>
      </p:sp>
      <p:sp>
        <p:nvSpPr>
          <p:cNvPr id="109" name="Google Shape;109;p19"/>
          <p:cNvSpPr txBox="1"/>
          <p:nvPr/>
        </p:nvSpPr>
        <p:spPr>
          <a:xfrm>
            <a:off x="1458675" y="1409700"/>
            <a:ext cx="2057400" cy="338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000" b="1" i="1">
                <a:solidFill>
                  <a:schemeClr val="dk1"/>
                </a:solidFill>
                <a:latin typeface="Calibri"/>
                <a:ea typeface="Calibri"/>
                <a:cs typeface="Calibri"/>
                <a:sym typeface="Calibri"/>
              </a:rPr>
              <a:t>Rs112485576</a:t>
            </a:r>
            <a:endParaRPr b="1"/>
          </a:p>
        </p:txBody>
      </p:sp>
      <p:pic>
        <p:nvPicPr>
          <p:cNvPr id="110" name="Google Shape;110;p19"/>
          <p:cNvPicPr preferRelativeResize="0"/>
          <p:nvPr/>
        </p:nvPicPr>
        <p:blipFill>
          <a:blip r:embed="rId4">
            <a:alphaModFix/>
          </a:blip>
          <a:stretch>
            <a:fillRect/>
          </a:stretch>
        </p:blipFill>
        <p:spPr>
          <a:xfrm>
            <a:off x="34775" y="1721275"/>
            <a:ext cx="4629575" cy="174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Background: T cell selection in the thymus</a:t>
            </a:r>
            <a:endParaRPr/>
          </a:p>
        </p:txBody>
      </p:sp>
      <p:sp>
        <p:nvSpPr>
          <p:cNvPr id="116" name="Google Shape;11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7" name="Google Shape;117;p20"/>
          <p:cNvPicPr preferRelativeResize="0"/>
          <p:nvPr/>
        </p:nvPicPr>
        <p:blipFill>
          <a:blip r:embed="rId3">
            <a:alphaModFix/>
          </a:blip>
          <a:stretch>
            <a:fillRect/>
          </a:stretch>
        </p:blipFill>
        <p:spPr>
          <a:xfrm>
            <a:off x="311700" y="1247950"/>
            <a:ext cx="4336501" cy="3150726"/>
          </a:xfrm>
          <a:prstGeom prst="rect">
            <a:avLst/>
          </a:prstGeom>
          <a:noFill/>
          <a:ln>
            <a:noFill/>
          </a:ln>
        </p:spPr>
      </p:pic>
      <p:pic>
        <p:nvPicPr>
          <p:cNvPr id="118" name="Google Shape;118;p20"/>
          <p:cNvPicPr preferRelativeResize="0"/>
          <p:nvPr/>
        </p:nvPicPr>
        <p:blipFill>
          <a:blip r:embed="rId4">
            <a:alphaModFix/>
          </a:blip>
          <a:stretch>
            <a:fillRect/>
          </a:stretch>
        </p:blipFill>
        <p:spPr>
          <a:xfrm>
            <a:off x="4867726" y="1152475"/>
            <a:ext cx="3832725" cy="2287725"/>
          </a:xfrm>
          <a:prstGeom prst="rect">
            <a:avLst/>
          </a:prstGeom>
          <a:noFill/>
          <a:ln>
            <a:noFill/>
          </a:ln>
        </p:spPr>
      </p:pic>
      <p:sp>
        <p:nvSpPr>
          <p:cNvPr id="119" name="Google Shape;119;p20"/>
          <p:cNvSpPr txBox="1"/>
          <p:nvPr/>
        </p:nvSpPr>
        <p:spPr>
          <a:xfrm>
            <a:off x="5061325" y="3516650"/>
            <a:ext cx="35001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DRB*04 binds pTau </a:t>
            </a:r>
            <a:endParaRPr sz="1700"/>
          </a:p>
          <a:p>
            <a:pPr marL="0" lvl="0" indent="0" algn="ctr" rtl="0">
              <a:spcBef>
                <a:spcPts val="0"/>
              </a:spcBef>
              <a:spcAft>
                <a:spcPts val="0"/>
              </a:spcAft>
              <a:buNone/>
            </a:pPr>
            <a:r>
              <a:rPr lang="en" sz="1700"/>
              <a:t>→ pTau cleared </a:t>
            </a:r>
            <a:endParaRPr sz="1700"/>
          </a:p>
          <a:p>
            <a:pPr marL="0" lvl="0" indent="0" algn="ctr" rtl="0">
              <a:spcBef>
                <a:spcPts val="0"/>
              </a:spcBef>
              <a:spcAft>
                <a:spcPts val="0"/>
              </a:spcAft>
              <a:buNone/>
            </a:pPr>
            <a:r>
              <a:rPr lang="en" sz="1700"/>
              <a:t>→ </a:t>
            </a:r>
            <a:r>
              <a:rPr lang="en" sz="1700" b="1">
                <a:solidFill>
                  <a:srgbClr val="38761D"/>
                </a:solidFill>
              </a:rPr>
              <a:t>no tau aggregation</a:t>
            </a:r>
            <a:endParaRPr sz="1700" b="1">
              <a:solidFill>
                <a:srgbClr val="38761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overview</a:t>
            </a:r>
            <a:endParaRPr/>
          </a:p>
        </p:txBody>
      </p:sp>
      <p:sp>
        <p:nvSpPr>
          <p:cNvPr id="125" name="Google Shape;12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b="1">
                <a:solidFill>
                  <a:schemeClr val="dk1"/>
                </a:solidFill>
              </a:rPr>
              <a:t>Screen tau peptides to choose those that bind strongly to DRB1*04:01 (and maybe not to DRB1*04:05).</a:t>
            </a:r>
            <a:r>
              <a:rPr lang="en" sz="1400">
                <a:solidFill>
                  <a:schemeClr val="dk1"/>
                </a:solidFill>
              </a:rPr>
              <a:t> </a:t>
            </a:r>
            <a:endParaRPr sz="1400">
              <a:solidFill>
                <a:schemeClr val="dk1"/>
              </a:solidFill>
            </a:endParaRPr>
          </a:p>
          <a:p>
            <a:pPr marL="914400" lvl="0" indent="-317500" algn="l" rtl="0">
              <a:spcBef>
                <a:spcPts val="0"/>
              </a:spcBef>
              <a:spcAft>
                <a:spcPts val="0"/>
              </a:spcAft>
              <a:buClr>
                <a:schemeClr val="dk1"/>
              </a:buClr>
              <a:buSzPts val="1400"/>
              <a:buChar char="-"/>
            </a:pPr>
            <a:r>
              <a:rPr lang="en" sz="1400">
                <a:solidFill>
                  <a:schemeClr val="dk1"/>
                </a:solidFill>
              </a:rPr>
              <a:t>Peptide binding assay (TRF, bio-GAD, non-bio DR)</a:t>
            </a:r>
            <a:endParaRPr sz="1400">
              <a:solidFill>
                <a:schemeClr val="dk1"/>
              </a:solidFill>
            </a:endParaRPr>
          </a:p>
          <a:p>
            <a:pPr marL="914400" lvl="0" indent="-317500" algn="l" rtl="0">
              <a:spcBef>
                <a:spcPts val="0"/>
              </a:spcBef>
              <a:spcAft>
                <a:spcPts val="0"/>
              </a:spcAft>
              <a:buClr>
                <a:schemeClr val="dk1"/>
              </a:buClr>
              <a:buSzPts val="1400"/>
              <a:buChar char="-"/>
            </a:pPr>
            <a:r>
              <a:rPr lang="en" sz="1400">
                <a:solidFill>
                  <a:schemeClr val="dk1"/>
                </a:solidFill>
              </a:rPr>
              <a:t>TR-FRET (DNP-CMV)</a:t>
            </a:r>
            <a:endParaRPr sz="1400">
              <a:solidFill>
                <a:schemeClr val="dk1"/>
              </a:solidFill>
            </a:endParaRPr>
          </a:p>
          <a:p>
            <a:pPr marL="914400" lvl="0" indent="-317500" algn="l" rtl="0">
              <a:spcBef>
                <a:spcPts val="0"/>
              </a:spcBef>
              <a:spcAft>
                <a:spcPts val="0"/>
              </a:spcAft>
              <a:buClr>
                <a:schemeClr val="dk1"/>
              </a:buClr>
              <a:buSzPts val="1400"/>
              <a:buChar char="-"/>
            </a:pPr>
            <a:r>
              <a:rPr lang="en" sz="1400">
                <a:solidFill>
                  <a:schemeClr val="dk1"/>
                </a:solidFill>
              </a:rPr>
              <a:t>Used flow cytometry to test which DNP-peptide bound best to both types of DR</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Tetramer/dextramer formation and incubation with PBMCs (control, patients) </a:t>
            </a:r>
            <a:endParaRPr sz="1400">
              <a:solidFill>
                <a:schemeClr val="dk1"/>
              </a:solidFill>
            </a:endParaRPr>
          </a:p>
          <a:p>
            <a:pPr marL="914400" lvl="0" indent="-317500" algn="l" rtl="0">
              <a:spcBef>
                <a:spcPts val="0"/>
              </a:spcBef>
              <a:spcAft>
                <a:spcPts val="0"/>
              </a:spcAft>
              <a:buClr>
                <a:schemeClr val="dk1"/>
              </a:buClr>
              <a:buSzPts val="1400"/>
              <a:buChar char="-"/>
            </a:pPr>
            <a:r>
              <a:rPr lang="en" sz="1400">
                <a:solidFill>
                  <a:schemeClr val="dk1"/>
                </a:solidFill>
              </a:rPr>
              <a:t>TCR reactivity from tetramer can be detected with flow cytometry, with PE+ (tetramer present) and FITC+ (CD4 marker). </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Single cell TCR sequencing of PE+/FITC+ cells’ TCR alpha/beta chains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Transfect jurkat cells with TCR relevant clones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Jurkat TCR + APC (w/ DR4) + tau peptide </a:t>
            </a:r>
            <a:endParaRPr sz="1400">
              <a:solidFill>
                <a:schemeClr val="dk1"/>
              </a:solidFill>
            </a:endParaRPr>
          </a:p>
          <a:p>
            <a:pPr marL="914400" lvl="0" indent="-317500" algn="l" rtl="0">
              <a:spcBef>
                <a:spcPts val="0"/>
              </a:spcBef>
              <a:spcAft>
                <a:spcPts val="0"/>
              </a:spcAft>
              <a:buClr>
                <a:schemeClr val="dk1"/>
              </a:buClr>
              <a:buSzPts val="1400"/>
              <a:buChar char="-"/>
            </a:pPr>
            <a:r>
              <a:rPr lang="en" sz="1400">
                <a:solidFill>
                  <a:schemeClr val="dk1"/>
                </a:solidFill>
              </a:rPr>
              <a:t>Check TCR reactivity by looking at luciferase </a:t>
            </a:r>
            <a:endParaRPr sz="2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4629</Words>
  <Application>Microsoft Macintosh PowerPoint</Application>
  <PresentationFormat>On-screen Show (16:9)</PresentationFormat>
  <Paragraphs>862</Paragraphs>
  <Slides>25</Slides>
  <Notes>25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Roboto</vt:lpstr>
      <vt:lpstr>Calibri</vt:lpstr>
      <vt:lpstr>Arial</vt:lpstr>
      <vt:lpstr>Verdana</vt:lpstr>
      <vt:lpstr>Times New Roman</vt:lpstr>
      <vt:lpstr>Simple Light</vt:lpstr>
      <vt:lpstr>DRB1*04 and tau interactions in the context of neurodegenerative disorders</vt:lpstr>
      <vt:lpstr>Background: Alzheimer’s disease (AD)</vt:lpstr>
      <vt:lpstr>Background: Parkinson’s disease</vt:lpstr>
      <vt:lpstr>Background: tau and inflammation as the common source of pathology</vt:lpstr>
      <vt:lpstr>Background: TCRs, MHC II, APCs</vt:lpstr>
      <vt:lpstr>Inspiration for the project: autoimmunity to tau peptides</vt:lpstr>
      <vt:lpstr>Inspiration for the project: GWAS meta-analyses show DRB1*04 subtypes protect against PD </vt:lpstr>
      <vt:lpstr>Background: T cell selection in the thymus</vt:lpstr>
      <vt:lpstr>Project overview</vt:lpstr>
      <vt:lpstr>Peptide generation</vt:lpstr>
      <vt:lpstr>DRB1*04:01 and *04:05 binding predictions (NetMHCII 4.0)</vt:lpstr>
      <vt:lpstr>Core 9-mer sequence and MHC II-binding residues of strong/weak binders</vt:lpstr>
      <vt:lpstr>pSer replaced with aspartic acid (D)</vt:lpstr>
      <vt:lpstr>DELFIA peptide binding results (a-syn)</vt:lpstr>
      <vt:lpstr>Some characteristics of high-binders vs non-binders (alpha-synuclein)</vt:lpstr>
      <vt:lpstr>DELFIA peptide binding assay results (tau)</vt:lpstr>
      <vt:lpstr>DELFIA peptide binding assay results (tau)</vt:lpstr>
      <vt:lpstr>Merged tau binding affinity data</vt:lpstr>
      <vt:lpstr>Some characteristics of high-binders vs non-binders (tau)</vt:lpstr>
      <vt:lpstr>MixMHC2pred is a good predictor of HLA-DR peptide binding</vt:lpstr>
      <vt:lpstr>PowerPoint Presentation</vt:lpstr>
      <vt:lpstr>An alternative peptide binding assay...</vt:lpstr>
      <vt:lpstr>Next steps:</vt:lpstr>
      <vt:lpstr>Next steps:</vt:lpstr>
      <vt:lpstr>Future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DRB1*04 and tau interactions in the context of neurodegenerative disorders</dc:title>
  <cp:lastModifiedBy>Aditya Ambati</cp:lastModifiedBy>
  <cp:revision>1</cp:revision>
  <dcterms:modified xsi:type="dcterms:W3CDTF">2021-06-08T23:02:16Z</dcterms:modified>
</cp:coreProperties>
</file>